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3.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4.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7" r:id="rId4"/>
    <p:sldMasterId id="2147483648" r:id="rId5"/>
    <p:sldMasterId id="2147483929" r:id="rId6"/>
    <p:sldMasterId id="2147483901" r:id="rId7"/>
    <p:sldMasterId id="2147483916" r:id="rId8"/>
    <p:sldMasterId id="2147483945" r:id="rId9"/>
    <p:sldMasterId id="2147483952" r:id="rId10"/>
    <p:sldMasterId id="2147483964" r:id="rId11"/>
    <p:sldMasterId id="2147483976" r:id="rId12"/>
    <p:sldMasterId id="2147484135" r:id="rId13"/>
    <p:sldMasterId id="2147484167" r:id="rId14"/>
    <p:sldMasterId id="2147484169" r:id="rId15"/>
    <p:sldMasterId id="2147484175" r:id="rId16"/>
    <p:sldMasterId id="2147484193" r:id="rId17"/>
    <p:sldMasterId id="2147484243" r:id="rId18"/>
  </p:sldMasterIdLst>
  <p:notesMasterIdLst>
    <p:notesMasterId r:id="rId68"/>
  </p:notesMasterIdLst>
  <p:handoutMasterIdLst>
    <p:handoutMasterId r:id="rId69"/>
  </p:handoutMasterIdLst>
  <p:sldIdLst>
    <p:sldId id="1407" r:id="rId19"/>
    <p:sldId id="981" r:id="rId20"/>
    <p:sldId id="1400" r:id="rId21"/>
    <p:sldId id="986" r:id="rId22"/>
    <p:sldId id="1376" r:id="rId23"/>
    <p:sldId id="1379" r:id="rId24"/>
    <p:sldId id="673" r:id="rId25"/>
    <p:sldId id="1386" r:id="rId26"/>
    <p:sldId id="1401" r:id="rId27"/>
    <p:sldId id="1402" r:id="rId28"/>
    <p:sldId id="1320" r:id="rId29"/>
    <p:sldId id="1381" r:id="rId30"/>
    <p:sldId id="1397" r:id="rId31"/>
    <p:sldId id="1374" r:id="rId32"/>
    <p:sldId id="1369" r:id="rId33"/>
    <p:sldId id="1383" r:id="rId34"/>
    <p:sldId id="1404" r:id="rId35"/>
    <p:sldId id="994" r:id="rId36"/>
    <p:sldId id="1325" r:id="rId37"/>
    <p:sldId id="1326" r:id="rId38"/>
    <p:sldId id="1267" r:id="rId39"/>
    <p:sldId id="1384" r:id="rId40"/>
    <p:sldId id="1372" r:id="rId41"/>
    <p:sldId id="1273" r:id="rId42"/>
    <p:sldId id="1388" r:id="rId43"/>
    <p:sldId id="1389" r:id="rId44"/>
    <p:sldId id="1390" r:id="rId45"/>
    <p:sldId id="1391" r:id="rId46"/>
    <p:sldId id="1277" r:id="rId47"/>
    <p:sldId id="1377" r:id="rId48"/>
    <p:sldId id="1279" r:id="rId49"/>
    <p:sldId id="1392" r:id="rId50"/>
    <p:sldId id="1284" r:id="rId51"/>
    <p:sldId id="1406" r:id="rId52"/>
    <p:sldId id="1357" r:id="rId53"/>
    <p:sldId id="1358" r:id="rId54"/>
    <p:sldId id="1270" r:id="rId55"/>
    <p:sldId id="1271" r:id="rId56"/>
    <p:sldId id="1278" r:id="rId57"/>
    <p:sldId id="1281" r:id="rId58"/>
    <p:sldId id="1286" r:id="rId59"/>
    <p:sldId id="1269" r:id="rId60"/>
    <p:sldId id="1290" r:id="rId61"/>
    <p:sldId id="1403" r:id="rId62"/>
    <p:sldId id="1394" r:id="rId63"/>
    <p:sldId id="1393" r:id="rId64"/>
    <p:sldId id="1395" r:id="rId65"/>
    <p:sldId id="1373" r:id="rId66"/>
    <p:sldId id="1382" r:id="rId67"/>
  </p:sldIdLst>
  <p:sldSz cx="9144000" cy="6858000" type="screen4x3"/>
  <p:notesSz cx="7315200" cy="9601200"/>
  <p:defaultTextStyle>
    <a:defPPr>
      <a:defRPr lang="en-US"/>
    </a:defPPr>
    <a:lvl1pPr algn="l" rtl="0" fontAlgn="base">
      <a:spcBef>
        <a:spcPct val="0"/>
      </a:spcBef>
      <a:spcAft>
        <a:spcPct val="0"/>
      </a:spcAft>
      <a:defRPr sz="3000" kern="1200">
        <a:solidFill>
          <a:schemeClr val="tx1"/>
        </a:solidFill>
        <a:latin typeface="Arial" charset="0"/>
        <a:ea typeface="+mn-ea"/>
        <a:cs typeface="+mn-cs"/>
      </a:defRPr>
    </a:lvl1pPr>
    <a:lvl2pPr marL="457200" algn="l" rtl="0" fontAlgn="base">
      <a:spcBef>
        <a:spcPct val="0"/>
      </a:spcBef>
      <a:spcAft>
        <a:spcPct val="0"/>
      </a:spcAft>
      <a:defRPr sz="3000" kern="1200">
        <a:solidFill>
          <a:schemeClr val="tx1"/>
        </a:solidFill>
        <a:latin typeface="Arial" charset="0"/>
        <a:ea typeface="+mn-ea"/>
        <a:cs typeface="+mn-cs"/>
      </a:defRPr>
    </a:lvl2pPr>
    <a:lvl3pPr marL="914400" algn="l" rtl="0" fontAlgn="base">
      <a:spcBef>
        <a:spcPct val="0"/>
      </a:spcBef>
      <a:spcAft>
        <a:spcPct val="0"/>
      </a:spcAft>
      <a:defRPr sz="3000" kern="1200">
        <a:solidFill>
          <a:schemeClr val="tx1"/>
        </a:solidFill>
        <a:latin typeface="Arial" charset="0"/>
        <a:ea typeface="+mn-ea"/>
        <a:cs typeface="+mn-cs"/>
      </a:defRPr>
    </a:lvl3pPr>
    <a:lvl4pPr marL="1371600" algn="l" rtl="0" fontAlgn="base">
      <a:spcBef>
        <a:spcPct val="0"/>
      </a:spcBef>
      <a:spcAft>
        <a:spcPct val="0"/>
      </a:spcAft>
      <a:defRPr sz="3000" kern="1200">
        <a:solidFill>
          <a:schemeClr val="tx1"/>
        </a:solidFill>
        <a:latin typeface="Arial" charset="0"/>
        <a:ea typeface="+mn-ea"/>
        <a:cs typeface="+mn-cs"/>
      </a:defRPr>
    </a:lvl4pPr>
    <a:lvl5pPr marL="1828800" algn="l" rtl="0" fontAlgn="base">
      <a:spcBef>
        <a:spcPct val="0"/>
      </a:spcBef>
      <a:spcAft>
        <a:spcPct val="0"/>
      </a:spcAft>
      <a:defRPr sz="3000" kern="1200">
        <a:solidFill>
          <a:schemeClr val="tx1"/>
        </a:solidFill>
        <a:latin typeface="Arial" charset="0"/>
        <a:ea typeface="+mn-ea"/>
        <a:cs typeface="+mn-cs"/>
      </a:defRPr>
    </a:lvl5pPr>
    <a:lvl6pPr marL="2286000" algn="l" defTabSz="914400" rtl="0" eaLnBrk="1" latinLnBrk="0" hangingPunct="1">
      <a:defRPr sz="3000" kern="1200">
        <a:solidFill>
          <a:schemeClr val="tx1"/>
        </a:solidFill>
        <a:latin typeface="Arial" charset="0"/>
        <a:ea typeface="+mn-ea"/>
        <a:cs typeface="+mn-cs"/>
      </a:defRPr>
    </a:lvl6pPr>
    <a:lvl7pPr marL="2743200" algn="l" defTabSz="914400" rtl="0" eaLnBrk="1" latinLnBrk="0" hangingPunct="1">
      <a:defRPr sz="3000" kern="1200">
        <a:solidFill>
          <a:schemeClr val="tx1"/>
        </a:solidFill>
        <a:latin typeface="Arial" charset="0"/>
        <a:ea typeface="+mn-ea"/>
        <a:cs typeface="+mn-cs"/>
      </a:defRPr>
    </a:lvl7pPr>
    <a:lvl8pPr marL="3200400" algn="l" defTabSz="914400" rtl="0" eaLnBrk="1" latinLnBrk="0" hangingPunct="1">
      <a:defRPr sz="3000" kern="1200">
        <a:solidFill>
          <a:schemeClr val="tx1"/>
        </a:solidFill>
        <a:latin typeface="Arial" charset="0"/>
        <a:ea typeface="+mn-ea"/>
        <a:cs typeface="+mn-cs"/>
      </a:defRPr>
    </a:lvl8pPr>
    <a:lvl9pPr marL="3657600" algn="l" defTabSz="914400" rtl="0" eaLnBrk="1" latinLnBrk="0" hangingPunct="1">
      <a:defRPr sz="30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E73A289B-0CCB-4771-9F58-F6A24A51545C}">
          <p14:sldIdLst>
            <p14:sldId id="1407"/>
            <p14:sldId id="981"/>
            <p14:sldId id="1400"/>
            <p14:sldId id="986"/>
            <p14:sldId id="1376"/>
          </p14:sldIdLst>
        </p14:section>
        <p14:section name="Untitled Section" id="{19B4F633-9551-42D5-8F95-31FA0152158C}">
          <p14:sldIdLst>
            <p14:sldId id="1379"/>
            <p14:sldId id="673"/>
            <p14:sldId id="1386"/>
            <p14:sldId id="1401"/>
            <p14:sldId id="1402"/>
            <p14:sldId id="1320"/>
            <p14:sldId id="1381"/>
            <p14:sldId id="1397"/>
            <p14:sldId id="1374"/>
            <p14:sldId id="1369"/>
            <p14:sldId id="1383"/>
            <p14:sldId id="1404"/>
            <p14:sldId id="994"/>
            <p14:sldId id="1325"/>
            <p14:sldId id="1326"/>
            <p14:sldId id="1267"/>
            <p14:sldId id="1384"/>
            <p14:sldId id="1372"/>
            <p14:sldId id="1273"/>
            <p14:sldId id="1388"/>
            <p14:sldId id="1389"/>
            <p14:sldId id="1390"/>
            <p14:sldId id="1391"/>
            <p14:sldId id="1277"/>
            <p14:sldId id="1377"/>
            <p14:sldId id="1279"/>
            <p14:sldId id="1392"/>
            <p14:sldId id="1284"/>
            <p14:sldId id="1406"/>
            <p14:sldId id="1357"/>
            <p14:sldId id="1358"/>
            <p14:sldId id="1270"/>
            <p14:sldId id="1271"/>
            <p14:sldId id="1278"/>
            <p14:sldId id="1281"/>
            <p14:sldId id="1286"/>
            <p14:sldId id="1269"/>
            <p14:sldId id="1290"/>
            <p14:sldId id="1403"/>
            <p14:sldId id="1394"/>
            <p14:sldId id="1393"/>
            <p14:sldId id="1395"/>
            <p14:sldId id="1373"/>
            <p14:sldId id="138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zabeth Mortimer" initials="EM" lastIdx="16" clrIdx="0"/>
  <p:cmAuthor id="1" name="Chou, Jennifer" initials="JC" lastIdx="10" clrIdx="1"/>
  <p:cmAuthor id="2" name="DiGarbo, Joe" initials="DJ" lastIdx="15" clrIdx="2"/>
  <p:cmAuthor id="3" name="Krisst, Abe" initials="KA" lastIdx="10" clrIdx="3">
    <p:extLst>
      <p:ext uri="{19B8F6BF-5375-455C-9EA6-DF929625EA0E}">
        <p15:presenceInfo xmlns:p15="http://schemas.microsoft.com/office/powerpoint/2012/main" userId="S-1-5-21-746137067-854245398-682003330-47755" providerId="AD"/>
      </p:ext>
    </p:extLst>
  </p:cmAuthor>
  <p:cmAuthor id="4" name="Microsoft Office User" initials="Office" lastIdx="5" clrIdx="4"/>
  <p:cmAuthor id="5" name="Chou, Jennifer" initials="CJ" lastIdx="1" clrIdx="5">
    <p:extLst>
      <p:ext uri="{19B8F6BF-5375-455C-9EA6-DF929625EA0E}">
        <p15:presenceInfo xmlns:p15="http://schemas.microsoft.com/office/powerpoint/2012/main" userId="S-1-5-21-1472932569-214068005-926709054-40265" providerId="AD"/>
      </p:ext>
    </p:extLst>
  </p:cmAuthor>
  <p:cmAuthor id="6" name="Ducharme, Deirdre" initials="DD" lastIdx="1" clrIdx="6">
    <p:extLst>
      <p:ext uri="{19B8F6BF-5375-455C-9EA6-DF929625EA0E}">
        <p15:presenceInfo xmlns:p15="http://schemas.microsoft.com/office/powerpoint/2012/main" userId="Ducharme, Deirdre" providerId="None"/>
      </p:ext>
    </p:extLst>
  </p:cmAuthor>
  <p:cmAuthor id="7" name="Stuck, Janet" initials="SJ" lastIdx="56" clrIdx="7">
    <p:extLst>
      <p:ext uri="{19B8F6BF-5375-455C-9EA6-DF929625EA0E}">
        <p15:presenceInfo xmlns:p15="http://schemas.microsoft.com/office/powerpoint/2012/main" userId="S-1-5-21-746137067-854245398-682003330-62924" providerId="AD"/>
      </p:ext>
    </p:extLst>
  </p:cmAuthor>
  <p:cmAuthor id="8" name="Alberino, Cristi" initials="AC" lastIdx="23" clrIdx="8">
    <p:extLst>
      <p:ext uri="{19B8F6BF-5375-455C-9EA6-DF929625EA0E}">
        <p15:presenceInfo xmlns:p15="http://schemas.microsoft.com/office/powerpoint/2012/main" userId="S-1-5-21-746137067-854245398-682003330-46675" providerId="AD"/>
      </p:ext>
    </p:extLst>
  </p:cmAuthor>
  <p:cmAuthor id="9" name="Ducharme, Deirdre" initials="DD [2]" lastIdx="47" clrIdx="9">
    <p:extLst>
      <p:ext uri="{19B8F6BF-5375-455C-9EA6-DF929625EA0E}">
        <p15:presenceInfo xmlns:p15="http://schemas.microsoft.com/office/powerpoint/2012/main" userId="S-1-5-21-746137067-854245398-682003330-47763" providerId="AD"/>
      </p:ext>
    </p:extLst>
  </p:cmAuthor>
  <p:cmAuthor id="10" name="Chou, Jennifer" initials="CJ [2]" lastIdx="8" clrIdx="10">
    <p:extLst>
      <p:ext uri="{19B8F6BF-5375-455C-9EA6-DF929625EA0E}">
        <p15:presenceInfo xmlns:p15="http://schemas.microsoft.com/office/powerpoint/2012/main" userId="S::jchou@air.org::6260652f-b6af-4956-96d8-1e012b571e31" providerId="AD"/>
      </p:ext>
    </p:extLst>
  </p:cmAuthor>
  <p:cmAuthor id="11" name="Marie Musumeci" initials="MM" lastIdx="1" clrIdx="11">
    <p:extLst>
      <p:ext uri="{19B8F6BF-5375-455C-9EA6-DF929625EA0E}">
        <p15:presenceInfo xmlns:p15="http://schemas.microsoft.com/office/powerpoint/2012/main" userId="S::marie.musumeci@cambiumassessment.com::5f2814f7-9292-41fb-89fb-25ec378adc1c" providerId="AD"/>
      </p:ext>
    </p:extLst>
  </p:cmAuthor>
  <p:cmAuthor id="12" name="Jennifer Chou" initials="JC" lastIdx="1" clrIdx="12">
    <p:extLst>
      <p:ext uri="{19B8F6BF-5375-455C-9EA6-DF929625EA0E}">
        <p15:presenceInfo xmlns:p15="http://schemas.microsoft.com/office/powerpoint/2012/main" userId="S::jennifer.chou@cambiumassessment.com::1497d3c0-2b06-4430-8783-fbf09ce6eb54" providerId="AD"/>
      </p:ext>
    </p:extLst>
  </p:cmAuthor>
  <p:cmAuthor id="13" name="Chameroy, Marlene" initials="CM" lastIdx="2" clrIdx="13">
    <p:extLst>
      <p:ext uri="{19B8F6BF-5375-455C-9EA6-DF929625EA0E}">
        <p15:presenceInfo xmlns:p15="http://schemas.microsoft.com/office/powerpoint/2012/main" userId="S-1-5-21-746137067-854245398-682003330-445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000099"/>
    <a:srgbClr val="3333FF"/>
    <a:srgbClr val="3333CC"/>
    <a:srgbClr val="CCECFF"/>
    <a:srgbClr val="666699"/>
    <a:srgbClr val="080808"/>
    <a:srgbClr val="99CCFF"/>
    <a:srgbClr val="FFFF99"/>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96" autoAdjust="0"/>
    <p:restoredTop sz="68605" autoAdjust="0"/>
  </p:normalViewPr>
  <p:slideViewPr>
    <p:cSldViewPr snapToGrid="0">
      <p:cViewPr varScale="1">
        <p:scale>
          <a:sx n="66" d="100"/>
          <a:sy n="66" d="100"/>
        </p:scale>
        <p:origin x="696" y="62"/>
      </p:cViewPr>
      <p:guideLst>
        <p:guide orient="horz" pos="2160"/>
        <p:guide pos="2880"/>
      </p:guideLst>
    </p:cSldViewPr>
  </p:slideViewPr>
  <p:notesTextViewPr>
    <p:cViewPr>
      <p:scale>
        <a:sx n="100" d="100"/>
        <a:sy n="100" d="100"/>
      </p:scale>
      <p:origin x="0" y="0"/>
    </p:cViewPr>
  </p:notesTextViewPr>
  <p:sorterViewPr>
    <p:cViewPr>
      <p:scale>
        <a:sx n="80" d="100"/>
        <a:sy n="80" d="100"/>
      </p:scale>
      <p:origin x="0" y="-9440"/>
    </p:cViewPr>
  </p:sorterViewPr>
  <p:notesViewPr>
    <p:cSldViewPr snapToGrid="0">
      <p:cViewPr varScale="1">
        <p:scale>
          <a:sx n="43" d="100"/>
          <a:sy n="43" d="100"/>
        </p:scale>
        <p:origin x="264" y="3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slide" Target="slides/slide32.xml"/><Relationship Id="rId55" Type="http://schemas.openxmlformats.org/officeDocument/2006/relationships/slide" Target="slides/slide37.xml"/><Relationship Id="rId63" Type="http://schemas.openxmlformats.org/officeDocument/2006/relationships/slide" Target="slides/slide45.xml"/><Relationship Id="rId68" Type="http://schemas.openxmlformats.org/officeDocument/2006/relationships/notesMaster" Target="notesMasters/notesMaster1.xml"/><Relationship Id="rId7" Type="http://schemas.openxmlformats.org/officeDocument/2006/relationships/slideMaster" Target="slideMasters/slideMaster4.xml"/><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1.xml"/><Relationship Id="rId11" Type="http://schemas.openxmlformats.org/officeDocument/2006/relationships/slideMaster" Target="slideMasters/slideMaster8.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66" Type="http://schemas.openxmlformats.org/officeDocument/2006/relationships/slide" Target="slides/slide48.xml"/><Relationship Id="rId7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61" Type="http://schemas.openxmlformats.org/officeDocument/2006/relationships/slide" Target="slides/slide43.xml"/><Relationship Id="rId10" Type="http://schemas.openxmlformats.org/officeDocument/2006/relationships/slideMaster" Target="slideMasters/slideMaster7.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slide" Target="slides/slide47.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slide" Target="slides/slide46.xml"/><Relationship Id="rId69" Type="http://schemas.openxmlformats.org/officeDocument/2006/relationships/handoutMaster" Target="handoutMasters/handoutMaster1.xml"/><Relationship Id="rId8" Type="http://schemas.openxmlformats.org/officeDocument/2006/relationships/slideMaster" Target="slideMasters/slideMaster5.xml"/><Relationship Id="rId51" Type="http://schemas.openxmlformats.org/officeDocument/2006/relationships/slide" Target="slides/slide33.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slide" Target="slides/slide49.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7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s>
</file>

<file path=ppt/diagrams/_rels/data1.xml.rels><?xml version="1.0" encoding="UTF-8" standalone="yes"?>
<Relationships xmlns="http://schemas.openxmlformats.org/package/2006/relationships"><Relationship Id="rId1" Type="http://schemas.openxmlformats.org/officeDocument/2006/relationships/hyperlink" Target="https://ct.portal.cambiumast.com/core/fileparse.php/51/urlt/Keyboard-Commands-For-Students.pdf" TargetMode="External"/></Relationships>
</file>

<file path=ppt/diagrams/_rels/data2.xml.rels><?xml version="1.0" encoding="UTF-8" standalone="yes"?>
<Relationships xmlns="http://schemas.openxmlformats.org/package/2006/relationships"><Relationship Id="rId2" Type="http://schemas.openxmlformats.org/officeDocument/2006/relationships/hyperlink" Target="https://ct.portal.cambiumast.com/core/fileparse.php/51/urlt/NGSS-Tabla-Periodica-Elementos.pdf" TargetMode="External"/><Relationship Id="rId1" Type="http://schemas.openxmlformats.org/officeDocument/2006/relationships/hyperlink" Target="https://ct.portal.cambiumast.com/core/fileparse.php/51/urlt/NGSS-Periodic-Table.pdf" TargetMode="External"/></Relationships>
</file>

<file path=ppt/diagrams/_rels/data4.xml.rels><?xml version="1.0" encoding="UTF-8" standalone="yes"?>
<Relationships xmlns="http://schemas.openxmlformats.org/package/2006/relationships"><Relationship Id="rId1" Type="http://schemas.openxmlformats.org/officeDocument/2006/relationships/hyperlink" Target="https://ct.portal.cambiumast.com/resources/translated-test-directions/"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ct.portal.cambiumast.com/core/fileparse.php/51/urlt/Keyboard-Commands-For-Students.pdf" TargetMode="External"/></Relationships>
</file>

<file path=ppt/diagrams/_rels/drawing2.xml.rels><?xml version="1.0" encoding="UTF-8" standalone="yes"?>
<Relationships xmlns="http://schemas.openxmlformats.org/package/2006/relationships"><Relationship Id="rId2" Type="http://schemas.openxmlformats.org/officeDocument/2006/relationships/hyperlink" Target="https://ct.portal.cambiumast.com/core/fileparse.php/51/urlt/NGSS-Tabla-Periodica-Elementos.pdf" TargetMode="External"/><Relationship Id="rId1" Type="http://schemas.openxmlformats.org/officeDocument/2006/relationships/hyperlink" Target="https://ct.portal.cambiumast.com/core/fileparse.php/51/urlt/NGSS-Periodic-Table.pdf" TargetMode="External"/></Relationships>
</file>

<file path=ppt/diagrams/_rels/drawing4.xml.rels><?xml version="1.0" encoding="UTF-8" standalone="yes"?>
<Relationships xmlns="http://schemas.openxmlformats.org/package/2006/relationships"><Relationship Id="rId1" Type="http://schemas.openxmlformats.org/officeDocument/2006/relationships/hyperlink" Target="https://ct.portal.cambiumast.com/resources/translated-test-directions/"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1B7EAB-B658-4DB4-A3F0-737F0E04494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3478941-6D31-459D-A41B-B56C5FCBD5B8}">
      <dgm:prSet custT="1"/>
      <dgm:spPr/>
      <dgm:t>
        <a:bodyPr/>
        <a:lstStyle/>
        <a:p>
          <a:pPr rtl="0"/>
          <a:r>
            <a:rPr lang="en-US" sz="900" dirty="0"/>
            <a:t>Desmos Calculator (Math Grades 6-8; Science Grades 5, 8, &amp; 11)</a:t>
          </a:r>
        </a:p>
      </dgm:t>
    </dgm:pt>
    <dgm:pt modelId="{E3FFF8FF-8175-4A6D-82EA-E0CA532CB81A}" type="parTrans" cxnId="{E51B0D12-E840-42AE-8BFB-814529DFB21E}">
      <dgm:prSet/>
      <dgm:spPr/>
      <dgm:t>
        <a:bodyPr/>
        <a:lstStyle/>
        <a:p>
          <a:endParaRPr lang="en-US"/>
        </a:p>
      </dgm:t>
    </dgm:pt>
    <dgm:pt modelId="{F378809F-D765-4D9B-B8C2-E540AFC67FE1}" type="sibTrans" cxnId="{E51B0D12-E840-42AE-8BFB-814529DFB21E}">
      <dgm:prSet/>
      <dgm:spPr/>
      <dgm:t>
        <a:bodyPr/>
        <a:lstStyle/>
        <a:p>
          <a:endParaRPr lang="en-US"/>
        </a:p>
      </dgm:t>
    </dgm:pt>
    <dgm:pt modelId="{22CD1C91-19B6-4B41-988C-CF404750F7D1}">
      <dgm:prSet custT="1"/>
      <dgm:spPr/>
      <dgm:t>
        <a:bodyPr/>
        <a:lstStyle/>
        <a:p>
          <a:pPr rtl="0"/>
          <a:r>
            <a:rPr lang="en-US" sz="900" dirty="0"/>
            <a:t>Digital Notepad </a:t>
          </a:r>
        </a:p>
      </dgm:t>
    </dgm:pt>
    <dgm:pt modelId="{CD930389-D9ED-40BC-B452-5E20030D43A4}" type="parTrans" cxnId="{A3156326-3A85-4A3F-A251-498E00C5DE00}">
      <dgm:prSet/>
      <dgm:spPr/>
      <dgm:t>
        <a:bodyPr/>
        <a:lstStyle/>
        <a:p>
          <a:endParaRPr lang="en-US"/>
        </a:p>
      </dgm:t>
    </dgm:pt>
    <dgm:pt modelId="{413625A3-4C35-4373-8264-823F735160C4}" type="sibTrans" cxnId="{A3156326-3A85-4A3F-A251-498E00C5DE00}">
      <dgm:prSet/>
      <dgm:spPr/>
      <dgm:t>
        <a:bodyPr/>
        <a:lstStyle/>
        <a:p>
          <a:endParaRPr lang="en-US"/>
        </a:p>
      </dgm:t>
    </dgm:pt>
    <dgm:pt modelId="{CF7B1A0C-E368-4B2B-BC01-9F5E75403EE0}">
      <dgm:prSet custT="1"/>
      <dgm:spPr/>
      <dgm:t>
        <a:bodyPr/>
        <a:lstStyle/>
        <a:p>
          <a:pPr rtl="0"/>
          <a:r>
            <a:rPr lang="en-US" sz="900" dirty="0"/>
            <a:t>English Glossary^</a:t>
          </a:r>
        </a:p>
      </dgm:t>
    </dgm:pt>
    <dgm:pt modelId="{8FE413B7-929D-40E5-BF82-E9EFFA6125A0}" type="parTrans" cxnId="{21BE1A5C-21A6-48EA-8B05-BDD2C6F7504C}">
      <dgm:prSet/>
      <dgm:spPr/>
      <dgm:t>
        <a:bodyPr/>
        <a:lstStyle/>
        <a:p>
          <a:endParaRPr lang="en-US"/>
        </a:p>
      </dgm:t>
    </dgm:pt>
    <dgm:pt modelId="{A3907205-CA35-4282-80AE-1D9430193D96}" type="sibTrans" cxnId="{21BE1A5C-21A6-48EA-8B05-BDD2C6F7504C}">
      <dgm:prSet/>
      <dgm:spPr/>
      <dgm:t>
        <a:bodyPr/>
        <a:lstStyle/>
        <a:p>
          <a:endParaRPr lang="en-US"/>
        </a:p>
      </dgm:t>
    </dgm:pt>
    <dgm:pt modelId="{0E0AC5E6-02F8-4E46-9BA0-6247F01B6B13}">
      <dgm:prSet custT="1"/>
      <dgm:spPr/>
      <dgm:t>
        <a:bodyPr/>
        <a:lstStyle/>
        <a:p>
          <a:pPr rtl="0"/>
          <a:r>
            <a:rPr lang="en-US" sz="900" dirty="0"/>
            <a:t>Expanded Passages/Stimuli/Items</a:t>
          </a:r>
        </a:p>
      </dgm:t>
    </dgm:pt>
    <dgm:pt modelId="{7F840C2A-6D48-4DD0-9E7B-EA51A4119B64}" type="parTrans" cxnId="{7E87BEC6-53CC-4FD9-9235-1E5E7D9FB70F}">
      <dgm:prSet/>
      <dgm:spPr/>
      <dgm:t>
        <a:bodyPr/>
        <a:lstStyle/>
        <a:p>
          <a:endParaRPr lang="en-US"/>
        </a:p>
      </dgm:t>
    </dgm:pt>
    <dgm:pt modelId="{72C27E16-4F4E-4E70-9700-1413BB38AF9A}" type="sibTrans" cxnId="{7E87BEC6-53CC-4FD9-9235-1E5E7D9FB70F}">
      <dgm:prSet/>
      <dgm:spPr/>
      <dgm:t>
        <a:bodyPr/>
        <a:lstStyle/>
        <a:p>
          <a:endParaRPr lang="en-US"/>
        </a:p>
      </dgm:t>
    </dgm:pt>
    <dgm:pt modelId="{139C9786-07B3-4CB6-80A2-B7E099C106C1}">
      <dgm:prSet custT="1"/>
      <dgm:spPr/>
      <dgm:t>
        <a:bodyPr/>
        <a:lstStyle/>
        <a:p>
          <a:pPr rtl="0"/>
          <a:r>
            <a:rPr lang="en-US" sz="900" dirty="0"/>
            <a:t>Highlighter</a:t>
          </a:r>
        </a:p>
      </dgm:t>
    </dgm:pt>
    <dgm:pt modelId="{6017F341-BA99-476A-8493-650F643A3688}" type="parTrans" cxnId="{AB86AAA2-5B15-40D2-B076-00B65F934E51}">
      <dgm:prSet/>
      <dgm:spPr/>
      <dgm:t>
        <a:bodyPr/>
        <a:lstStyle/>
        <a:p>
          <a:endParaRPr lang="en-US"/>
        </a:p>
      </dgm:t>
    </dgm:pt>
    <dgm:pt modelId="{66131E52-DEC6-4F68-BC3F-1ACE0BD64E86}" type="sibTrans" cxnId="{AB86AAA2-5B15-40D2-B076-00B65F934E51}">
      <dgm:prSet/>
      <dgm:spPr/>
      <dgm:t>
        <a:bodyPr/>
        <a:lstStyle/>
        <a:p>
          <a:endParaRPr lang="en-US"/>
        </a:p>
      </dgm:t>
    </dgm:pt>
    <dgm:pt modelId="{1E8FF924-ECEC-4A6D-9895-05991E13E287}">
      <dgm:prSet custT="1"/>
      <dgm:spPr/>
      <dgm:t>
        <a:bodyPr/>
        <a:lstStyle/>
        <a:p>
          <a:pPr rtl="0"/>
          <a:r>
            <a:rPr lang="en-US" sz="900" dirty="0">
              <a:hlinkClick xmlns:r="http://schemas.openxmlformats.org/officeDocument/2006/relationships" r:id="rId1"/>
            </a:rPr>
            <a:t>Keyboard Navigation</a:t>
          </a:r>
          <a:endParaRPr lang="en-US" sz="900" dirty="0"/>
        </a:p>
      </dgm:t>
    </dgm:pt>
    <dgm:pt modelId="{BC00F006-C9E5-4E2D-AEB5-5FFBDB4E7755}" type="parTrans" cxnId="{96C705B0-4A02-4245-85A3-3B106450E639}">
      <dgm:prSet/>
      <dgm:spPr/>
      <dgm:t>
        <a:bodyPr/>
        <a:lstStyle/>
        <a:p>
          <a:endParaRPr lang="en-US"/>
        </a:p>
      </dgm:t>
    </dgm:pt>
    <dgm:pt modelId="{C533D1C4-D185-491C-A1EB-FF915228E9D8}" type="sibTrans" cxnId="{96C705B0-4A02-4245-85A3-3B106450E639}">
      <dgm:prSet/>
      <dgm:spPr/>
      <dgm:t>
        <a:bodyPr/>
        <a:lstStyle/>
        <a:p>
          <a:endParaRPr lang="en-US"/>
        </a:p>
      </dgm:t>
    </dgm:pt>
    <dgm:pt modelId="{CD40D266-A204-4C11-A2A6-E750F3E1DCE3}">
      <dgm:prSet custT="1"/>
      <dgm:spPr/>
      <dgm:t>
        <a:bodyPr/>
        <a:lstStyle/>
        <a:p>
          <a:pPr rtl="0"/>
          <a:r>
            <a:rPr lang="en-US" sz="900" dirty="0"/>
            <a:t>Math Tools</a:t>
          </a:r>
        </a:p>
      </dgm:t>
    </dgm:pt>
    <dgm:pt modelId="{999104A1-632A-41DC-A386-C8219C422A7F}" type="parTrans" cxnId="{BA8014E1-DD77-45D0-8464-7540F66F9C8B}">
      <dgm:prSet/>
      <dgm:spPr/>
      <dgm:t>
        <a:bodyPr/>
        <a:lstStyle/>
        <a:p>
          <a:endParaRPr lang="en-US"/>
        </a:p>
      </dgm:t>
    </dgm:pt>
    <dgm:pt modelId="{E0FEC23B-259E-47DD-B1BF-A1B31A37130D}" type="sibTrans" cxnId="{BA8014E1-DD77-45D0-8464-7540F66F9C8B}">
      <dgm:prSet/>
      <dgm:spPr/>
      <dgm:t>
        <a:bodyPr/>
        <a:lstStyle/>
        <a:p>
          <a:endParaRPr lang="en-US"/>
        </a:p>
      </dgm:t>
    </dgm:pt>
    <dgm:pt modelId="{A47A60B1-1017-46FB-9D6B-1B084078639C}">
      <dgm:prSet custT="1"/>
      <dgm:spPr/>
      <dgm:t>
        <a:bodyPr/>
        <a:lstStyle/>
        <a:p>
          <a:pPr rtl="0"/>
          <a:r>
            <a:rPr lang="en-US" sz="900" dirty="0"/>
            <a:t>Strikethrough</a:t>
          </a:r>
        </a:p>
      </dgm:t>
    </dgm:pt>
    <dgm:pt modelId="{9D4DD6EF-7B07-4EFC-968C-107B006B5497}" type="parTrans" cxnId="{08AAFE36-FCB1-4532-A192-09D817700D18}">
      <dgm:prSet/>
      <dgm:spPr/>
      <dgm:t>
        <a:bodyPr/>
        <a:lstStyle/>
        <a:p>
          <a:endParaRPr lang="en-US"/>
        </a:p>
      </dgm:t>
    </dgm:pt>
    <dgm:pt modelId="{EC054379-8FC1-4CDF-BD3D-EF8801BECFF0}" type="sibTrans" cxnId="{08AAFE36-FCB1-4532-A192-09D817700D18}">
      <dgm:prSet/>
      <dgm:spPr/>
      <dgm:t>
        <a:bodyPr/>
        <a:lstStyle/>
        <a:p>
          <a:endParaRPr lang="en-US"/>
        </a:p>
      </dgm:t>
    </dgm:pt>
    <dgm:pt modelId="{003B8F1D-970E-4435-9515-2CC4228F49EF}">
      <dgm:prSet custT="1"/>
      <dgm:spPr/>
      <dgm:t>
        <a:bodyPr/>
        <a:lstStyle/>
        <a:p>
          <a:pPr rtl="0"/>
          <a:r>
            <a:rPr lang="en-US" sz="900" dirty="0"/>
            <a:t>Writing Tools</a:t>
          </a:r>
        </a:p>
      </dgm:t>
    </dgm:pt>
    <dgm:pt modelId="{F7F80F8B-9711-488D-A81E-9F6C70C417C3}" type="parTrans" cxnId="{2F7332F2-55EF-4556-9076-46E9A60E47D1}">
      <dgm:prSet/>
      <dgm:spPr/>
      <dgm:t>
        <a:bodyPr/>
        <a:lstStyle/>
        <a:p>
          <a:endParaRPr lang="en-US"/>
        </a:p>
      </dgm:t>
    </dgm:pt>
    <dgm:pt modelId="{EE0397E6-E1F2-4B26-8A16-E0ADF5814DA5}" type="sibTrans" cxnId="{2F7332F2-55EF-4556-9076-46E9A60E47D1}">
      <dgm:prSet/>
      <dgm:spPr/>
      <dgm:t>
        <a:bodyPr/>
        <a:lstStyle/>
        <a:p>
          <a:endParaRPr lang="en-US"/>
        </a:p>
      </dgm:t>
    </dgm:pt>
    <dgm:pt modelId="{06F08EA0-3EF5-4CB6-9609-FD99BB3DF3D8}">
      <dgm:prSet custT="1"/>
      <dgm:spPr/>
      <dgm:t>
        <a:bodyPr/>
        <a:lstStyle/>
        <a:p>
          <a:pPr rtl="0"/>
          <a:r>
            <a:rPr lang="en-US" sz="900" dirty="0"/>
            <a:t>Zoom</a:t>
          </a:r>
        </a:p>
      </dgm:t>
    </dgm:pt>
    <dgm:pt modelId="{49FBB4BD-60FB-4DC4-B33A-A55A0BF4232E}" type="parTrans" cxnId="{73B40341-D1BF-4CD2-9552-3A466919D867}">
      <dgm:prSet/>
      <dgm:spPr/>
      <dgm:t>
        <a:bodyPr/>
        <a:lstStyle/>
        <a:p>
          <a:endParaRPr lang="en-US"/>
        </a:p>
      </dgm:t>
    </dgm:pt>
    <dgm:pt modelId="{37991268-B4B6-4E5F-89D1-1986CC868E53}" type="sibTrans" cxnId="{73B40341-D1BF-4CD2-9552-3A466919D867}">
      <dgm:prSet/>
      <dgm:spPr/>
      <dgm:t>
        <a:bodyPr/>
        <a:lstStyle/>
        <a:p>
          <a:endParaRPr lang="en-US"/>
        </a:p>
      </dgm:t>
    </dgm:pt>
    <dgm:pt modelId="{64C9D0D1-4CA7-49F4-A5F1-DE84C4E27E02}">
      <dgm:prSet custT="1"/>
      <dgm:spPr/>
      <dgm:t>
        <a:bodyPr/>
        <a:lstStyle/>
        <a:p>
          <a:pPr rtl="0"/>
          <a:r>
            <a:rPr lang="en-US" sz="900" dirty="0"/>
            <a:t>Line Reader</a:t>
          </a:r>
          <a:endParaRPr lang="en-US" sz="900" dirty="0">
            <a:solidFill>
              <a:srgbClr val="FF0000"/>
            </a:solidFill>
          </a:endParaRPr>
        </a:p>
      </dgm:t>
    </dgm:pt>
    <dgm:pt modelId="{853AFD16-C70D-4FAE-A899-B5882332A57B}" type="parTrans" cxnId="{16AF427B-0E2A-4658-93ED-5939C93EFAD9}">
      <dgm:prSet/>
      <dgm:spPr/>
      <dgm:t>
        <a:bodyPr/>
        <a:lstStyle/>
        <a:p>
          <a:endParaRPr lang="en-US"/>
        </a:p>
      </dgm:t>
    </dgm:pt>
    <dgm:pt modelId="{73498608-0861-4AC7-B16D-8217B0BFD132}" type="sibTrans" cxnId="{16AF427B-0E2A-4658-93ED-5939C93EFAD9}">
      <dgm:prSet/>
      <dgm:spPr/>
      <dgm:t>
        <a:bodyPr/>
        <a:lstStyle/>
        <a:p>
          <a:endParaRPr lang="en-US"/>
        </a:p>
      </dgm:t>
    </dgm:pt>
    <dgm:pt modelId="{EFC19D95-2F02-47F2-8819-A22AB4722FFF}">
      <dgm:prSet custT="1"/>
      <dgm:spPr/>
      <dgm:t>
        <a:bodyPr/>
        <a:lstStyle/>
        <a:p>
          <a:pPr rtl="0"/>
          <a:r>
            <a:rPr lang="en-US" sz="900" dirty="0"/>
            <a:t>Mark for Review</a:t>
          </a:r>
          <a:endParaRPr lang="en-US" sz="900" dirty="0">
            <a:solidFill>
              <a:srgbClr val="FF0000"/>
            </a:solidFill>
          </a:endParaRPr>
        </a:p>
      </dgm:t>
    </dgm:pt>
    <dgm:pt modelId="{8F7BD007-C271-4B81-AED8-AB65DEB86D68}" type="parTrans" cxnId="{0B2B8E91-CF5F-47E2-BC54-21E800B81243}">
      <dgm:prSet/>
      <dgm:spPr/>
      <dgm:t>
        <a:bodyPr/>
        <a:lstStyle/>
        <a:p>
          <a:endParaRPr lang="en-US"/>
        </a:p>
      </dgm:t>
    </dgm:pt>
    <dgm:pt modelId="{56F7ED51-4D40-4B84-A012-7B7A06A5A671}" type="sibTrans" cxnId="{0B2B8E91-CF5F-47E2-BC54-21E800B81243}">
      <dgm:prSet/>
      <dgm:spPr/>
      <dgm:t>
        <a:bodyPr/>
        <a:lstStyle/>
        <a:p>
          <a:endParaRPr lang="en-US"/>
        </a:p>
      </dgm:t>
    </dgm:pt>
    <dgm:pt modelId="{76D042E7-C2A3-4A91-AEBE-89695DE0127F}">
      <dgm:prSet custT="1"/>
      <dgm:spPr/>
      <dgm:t>
        <a:bodyPr/>
        <a:lstStyle/>
        <a:p>
          <a:pPr rtl="0"/>
          <a:r>
            <a:rPr lang="en-US" sz="900" dirty="0"/>
            <a:t>Breaks</a:t>
          </a:r>
        </a:p>
      </dgm:t>
    </dgm:pt>
    <dgm:pt modelId="{C93FA8DD-FF4C-4C82-A352-FE29E6F878A8}" type="parTrans" cxnId="{43CD2B65-6EFB-43BB-9718-33E6908DD701}">
      <dgm:prSet/>
      <dgm:spPr/>
      <dgm:t>
        <a:bodyPr/>
        <a:lstStyle/>
        <a:p>
          <a:endParaRPr lang="en-US"/>
        </a:p>
      </dgm:t>
    </dgm:pt>
    <dgm:pt modelId="{7BF87033-EBFF-403A-9474-F60BF25DD421}" type="sibTrans" cxnId="{43CD2B65-6EFB-43BB-9718-33E6908DD701}">
      <dgm:prSet/>
      <dgm:spPr/>
      <dgm:t>
        <a:bodyPr/>
        <a:lstStyle/>
        <a:p>
          <a:endParaRPr lang="en-US"/>
        </a:p>
      </dgm:t>
    </dgm:pt>
    <dgm:pt modelId="{9B1ABA30-6630-47D8-80AF-0850020D4D18}">
      <dgm:prSet custT="1"/>
      <dgm:spPr/>
      <dgm:t>
        <a:bodyPr/>
        <a:lstStyle/>
        <a:p>
          <a:pPr algn="ctr" rtl="0"/>
          <a:r>
            <a:rPr lang="en-US" sz="1050" b="1" dirty="0"/>
            <a:t>Embedded</a:t>
          </a:r>
          <a:endParaRPr lang="en-US" sz="1050" dirty="0"/>
        </a:p>
      </dgm:t>
    </dgm:pt>
    <dgm:pt modelId="{A0FFDF71-D545-49B5-AD3E-C5AE4CDA8CAD}" type="sibTrans" cxnId="{0921EB65-BFDA-4478-949A-8425692022F1}">
      <dgm:prSet/>
      <dgm:spPr/>
      <dgm:t>
        <a:bodyPr/>
        <a:lstStyle/>
        <a:p>
          <a:endParaRPr lang="en-US"/>
        </a:p>
      </dgm:t>
    </dgm:pt>
    <dgm:pt modelId="{B246C2BD-8199-4518-9021-8F17059086F4}" type="parTrans" cxnId="{0921EB65-BFDA-4478-949A-8425692022F1}">
      <dgm:prSet/>
      <dgm:spPr/>
      <dgm:t>
        <a:bodyPr/>
        <a:lstStyle/>
        <a:p>
          <a:endParaRPr lang="en-US"/>
        </a:p>
      </dgm:t>
    </dgm:pt>
    <dgm:pt modelId="{A0019C31-71FD-475D-B910-4E8688721338}">
      <dgm:prSet custT="1"/>
      <dgm:spPr/>
      <dgm:t>
        <a:bodyPr/>
        <a:lstStyle/>
        <a:p>
          <a:pPr rtl="0"/>
          <a:r>
            <a:rPr lang="en-US" sz="900" dirty="0"/>
            <a:t>NGSS Periodic Table (Grades 8 &amp; 11) English</a:t>
          </a:r>
        </a:p>
      </dgm:t>
    </dgm:pt>
    <dgm:pt modelId="{88F44D66-D5B8-430B-9694-1B87B5EF0E40}" type="parTrans" cxnId="{2E3BA8FF-4EAB-4CD3-BDDE-B1F4F96116CD}">
      <dgm:prSet/>
      <dgm:spPr/>
      <dgm:t>
        <a:bodyPr/>
        <a:lstStyle/>
        <a:p>
          <a:endParaRPr lang="en-US"/>
        </a:p>
      </dgm:t>
    </dgm:pt>
    <dgm:pt modelId="{DD5B87EA-65C1-4C75-BC20-5957AA535B33}" type="sibTrans" cxnId="{2E3BA8FF-4EAB-4CD3-BDDE-B1F4F96116CD}">
      <dgm:prSet/>
      <dgm:spPr/>
      <dgm:t>
        <a:bodyPr/>
        <a:lstStyle/>
        <a:p>
          <a:endParaRPr lang="en-US"/>
        </a:p>
      </dgm:t>
    </dgm:pt>
    <dgm:pt modelId="{BE20B783-AA41-4E87-9585-7B36C82D98F3}" type="pres">
      <dgm:prSet presAssocID="{AF1B7EAB-B658-4DB4-A3F0-737F0E044945}" presName="linear" presStyleCnt="0">
        <dgm:presLayoutVars>
          <dgm:animLvl val="lvl"/>
          <dgm:resizeHandles val="exact"/>
        </dgm:presLayoutVars>
      </dgm:prSet>
      <dgm:spPr/>
      <dgm:t>
        <a:bodyPr/>
        <a:lstStyle/>
        <a:p>
          <a:endParaRPr lang="en-US"/>
        </a:p>
      </dgm:t>
    </dgm:pt>
    <dgm:pt modelId="{2B638A71-166B-4C1E-951F-E89F4AA7D17B}" type="pres">
      <dgm:prSet presAssocID="{9B1ABA30-6630-47D8-80AF-0850020D4D18}" presName="parentText" presStyleLbl="node1" presStyleIdx="0" presStyleCnt="1" custScaleY="122274" custLinFactNeighborX="-641" custLinFactNeighborY="-11">
        <dgm:presLayoutVars>
          <dgm:chMax val="0"/>
          <dgm:bulletEnabled val="1"/>
        </dgm:presLayoutVars>
      </dgm:prSet>
      <dgm:spPr/>
      <dgm:t>
        <a:bodyPr/>
        <a:lstStyle/>
        <a:p>
          <a:endParaRPr lang="en-US"/>
        </a:p>
      </dgm:t>
    </dgm:pt>
    <dgm:pt modelId="{1B1B24B3-3DA5-4241-BC60-DF64608555E2}" type="pres">
      <dgm:prSet presAssocID="{9B1ABA30-6630-47D8-80AF-0850020D4D18}" presName="childText" presStyleLbl="revTx" presStyleIdx="0" presStyleCnt="1" custScaleY="112509" custLinFactNeighborX="-48987" custLinFactNeighborY="3739">
        <dgm:presLayoutVars>
          <dgm:bulletEnabled val="1"/>
        </dgm:presLayoutVars>
      </dgm:prSet>
      <dgm:spPr/>
      <dgm:t>
        <a:bodyPr/>
        <a:lstStyle/>
        <a:p>
          <a:endParaRPr lang="en-US"/>
        </a:p>
      </dgm:t>
    </dgm:pt>
  </dgm:ptLst>
  <dgm:cxnLst>
    <dgm:cxn modelId="{73B40341-D1BF-4CD2-9552-3A466919D867}" srcId="{9B1ABA30-6630-47D8-80AF-0850020D4D18}" destId="{06F08EA0-3EF5-4CB6-9609-FD99BB3DF3D8}" srcOrd="12" destOrd="0" parTransId="{49FBB4BD-60FB-4DC4-B33A-A55A0BF4232E}" sibTransId="{37991268-B4B6-4E5F-89D1-1986CC868E53}"/>
    <dgm:cxn modelId="{0B2B8E91-CF5F-47E2-BC54-21E800B81243}" srcId="{9B1ABA30-6630-47D8-80AF-0850020D4D18}" destId="{EFC19D95-2F02-47F2-8819-A22AB4722FFF}" srcOrd="8" destOrd="0" parTransId="{8F7BD007-C271-4B81-AED8-AB65DEB86D68}" sibTransId="{56F7ED51-4D40-4B84-A012-7B7A06A5A671}"/>
    <dgm:cxn modelId="{BA8014E1-DD77-45D0-8464-7540F66F9C8B}" srcId="{9B1ABA30-6630-47D8-80AF-0850020D4D18}" destId="{CD40D266-A204-4C11-A2A6-E750F3E1DCE3}" srcOrd="9" destOrd="0" parTransId="{999104A1-632A-41DC-A386-C8219C422A7F}" sibTransId="{E0FEC23B-259E-47DD-B1BF-A1B31A37130D}"/>
    <dgm:cxn modelId="{4C9147D3-8D73-4AFA-9D57-6E41C0E099E4}" type="presOf" srcId="{EFC19D95-2F02-47F2-8819-A22AB4722FFF}" destId="{1B1B24B3-3DA5-4241-BC60-DF64608555E2}" srcOrd="0" destOrd="8" presId="urn:microsoft.com/office/officeart/2005/8/layout/vList2"/>
    <dgm:cxn modelId="{01014960-E5D4-46C2-A11E-90C9CD63304A}" type="presOf" srcId="{0E0AC5E6-02F8-4E46-9BA0-6247F01B6B13}" destId="{1B1B24B3-3DA5-4241-BC60-DF64608555E2}" srcOrd="0" destOrd="4" presId="urn:microsoft.com/office/officeart/2005/8/layout/vList2"/>
    <dgm:cxn modelId="{DE33CADB-0E79-485E-A1E0-3BC511D27AF3}" type="presOf" srcId="{9B1ABA30-6630-47D8-80AF-0850020D4D18}" destId="{2B638A71-166B-4C1E-951F-E89F4AA7D17B}" srcOrd="0" destOrd="0" presId="urn:microsoft.com/office/officeart/2005/8/layout/vList2"/>
    <dgm:cxn modelId="{43CD2B65-6EFB-43BB-9718-33E6908DD701}" srcId="{9B1ABA30-6630-47D8-80AF-0850020D4D18}" destId="{76D042E7-C2A3-4A91-AEBE-89695DE0127F}" srcOrd="0" destOrd="0" parTransId="{C93FA8DD-FF4C-4C82-A352-FE29E6F878A8}" sibTransId="{7BF87033-EBFF-403A-9474-F60BF25DD421}"/>
    <dgm:cxn modelId="{2F7332F2-55EF-4556-9076-46E9A60E47D1}" srcId="{9B1ABA30-6630-47D8-80AF-0850020D4D18}" destId="{003B8F1D-970E-4435-9515-2CC4228F49EF}" srcOrd="11" destOrd="0" parTransId="{F7F80F8B-9711-488D-A81E-9F6C70C417C3}" sibTransId="{EE0397E6-E1F2-4B26-8A16-E0ADF5814DA5}"/>
    <dgm:cxn modelId="{96C705B0-4A02-4245-85A3-3B106450E639}" srcId="{9B1ABA30-6630-47D8-80AF-0850020D4D18}" destId="{1E8FF924-ECEC-4A6D-9895-05991E13E287}" srcOrd="6" destOrd="0" parTransId="{BC00F006-C9E5-4E2D-AEB5-5FFBDB4E7755}" sibTransId="{C533D1C4-D185-491C-A1EB-FF915228E9D8}"/>
    <dgm:cxn modelId="{25E99556-5C73-487C-BF03-6A9D3F955357}" type="presOf" srcId="{1E8FF924-ECEC-4A6D-9895-05991E13E287}" destId="{1B1B24B3-3DA5-4241-BC60-DF64608555E2}" srcOrd="0" destOrd="6" presId="urn:microsoft.com/office/officeart/2005/8/layout/vList2"/>
    <dgm:cxn modelId="{0DAFB51F-17AA-4D3C-881B-265DB2C8ECB5}" type="presOf" srcId="{06F08EA0-3EF5-4CB6-9609-FD99BB3DF3D8}" destId="{1B1B24B3-3DA5-4241-BC60-DF64608555E2}" srcOrd="0" destOrd="12" presId="urn:microsoft.com/office/officeart/2005/8/layout/vList2"/>
    <dgm:cxn modelId="{632F432B-D66D-4BE8-83F7-07536F74F8ED}" type="presOf" srcId="{003B8F1D-970E-4435-9515-2CC4228F49EF}" destId="{1B1B24B3-3DA5-4241-BC60-DF64608555E2}" srcOrd="0" destOrd="11" presId="urn:microsoft.com/office/officeart/2005/8/layout/vList2"/>
    <dgm:cxn modelId="{9A2EE15A-1A45-4450-A4E3-4F25B5FFA10E}" type="presOf" srcId="{A0019C31-71FD-475D-B910-4E8688721338}" destId="{1B1B24B3-3DA5-4241-BC60-DF64608555E2}" srcOrd="0" destOrd="13" presId="urn:microsoft.com/office/officeart/2005/8/layout/vList2"/>
    <dgm:cxn modelId="{E51B0D12-E840-42AE-8BFB-814529DFB21E}" srcId="{9B1ABA30-6630-47D8-80AF-0850020D4D18}" destId="{93478941-6D31-459D-A41B-B56C5FCBD5B8}" srcOrd="1" destOrd="0" parTransId="{E3FFF8FF-8175-4A6D-82EA-E0CA532CB81A}" sibTransId="{F378809F-D765-4D9B-B8C2-E540AFC67FE1}"/>
    <dgm:cxn modelId="{89021798-720F-4A50-88A2-8E5EF84D2302}" type="presOf" srcId="{64C9D0D1-4CA7-49F4-A5F1-DE84C4E27E02}" destId="{1B1B24B3-3DA5-4241-BC60-DF64608555E2}" srcOrd="0" destOrd="7" presId="urn:microsoft.com/office/officeart/2005/8/layout/vList2"/>
    <dgm:cxn modelId="{0921EB65-BFDA-4478-949A-8425692022F1}" srcId="{AF1B7EAB-B658-4DB4-A3F0-737F0E044945}" destId="{9B1ABA30-6630-47D8-80AF-0850020D4D18}" srcOrd="0" destOrd="0" parTransId="{B246C2BD-8199-4518-9021-8F17059086F4}" sibTransId="{A0FFDF71-D545-49B5-AD3E-C5AE4CDA8CAD}"/>
    <dgm:cxn modelId="{0D13FF26-5F92-41FD-9B9F-70A12C5CD03E}" type="presOf" srcId="{139C9786-07B3-4CB6-80A2-B7E099C106C1}" destId="{1B1B24B3-3DA5-4241-BC60-DF64608555E2}" srcOrd="0" destOrd="5" presId="urn:microsoft.com/office/officeart/2005/8/layout/vList2"/>
    <dgm:cxn modelId="{08AAFE36-FCB1-4532-A192-09D817700D18}" srcId="{9B1ABA30-6630-47D8-80AF-0850020D4D18}" destId="{A47A60B1-1017-46FB-9D6B-1B084078639C}" srcOrd="10" destOrd="0" parTransId="{9D4DD6EF-7B07-4EFC-968C-107B006B5497}" sibTransId="{EC054379-8FC1-4CDF-BD3D-EF8801BECFF0}"/>
    <dgm:cxn modelId="{F8596494-1D03-4E09-BCBF-582B840A65DB}" type="presOf" srcId="{AF1B7EAB-B658-4DB4-A3F0-737F0E044945}" destId="{BE20B783-AA41-4E87-9585-7B36C82D98F3}" srcOrd="0" destOrd="0" presId="urn:microsoft.com/office/officeart/2005/8/layout/vList2"/>
    <dgm:cxn modelId="{66F0F233-A5D0-4816-A3AC-13DBA7B5BBBA}" type="presOf" srcId="{CF7B1A0C-E368-4B2B-BC01-9F5E75403EE0}" destId="{1B1B24B3-3DA5-4241-BC60-DF64608555E2}" srcOrd="0" destOrd="3" presId="urn:microsoft.com/office/officeart/2005/8/layout/vList2"/>
    <dgm:cxn modelId="{7E87BEC6-53CC-4FD9-9235-1E5E7D9FB70F}" srcId="{9B1ABA30-6630-47D8-80AF-0850020D4D18}" destId="{0E0AC5E6-02F8-4E46-9BA0-6247F01B6B13}" srcOrd="4" destOrd="0" parTransId="{7F840C2A-6D48-4DD0-9E7B-EA51A4119B64}" sibTransId="{72C27E16-4F4E-4E70-9700-1413BB38AF9A}"/>
    <dgm:cxn modelId="{2E3BA8FF-4EAB-4CD3-BDDE-B1F4F96116CD}" srcId="{9B1ABA30-6630-47D8-80AF-0850020D4D18}" destId="{A0019C31-71FD-475D-B910-4E8688721338}" srcOrd="13" destOrd="0" parTransId="{88F44D66-D5B8-430B-9694-1B87B5EF0E40}" sibTransId="{DD5B87EA-65C1-4C75-BC20-5957AA535B33}"/>
    <dgm:cxn modelId="{A28517F6-098A-4182-8680-4F1B00661C8B}" type="presOf" srcId="{CD40D266-A204-4C11-A2A6-E750F3E1DCE3}" destId="{1B1B24B3-3DA5-4241-BC60-DF64608555E2}" srcOrd="0" destOrd="9" presId="urn:microsoft.com/office/officeart/2005/8/layout/vList2"/>
    <dgm:cxn modelId="{CD4B8B4C-E22D-4D1B-8EB1-76D1E6E021AD}" type="presOf" srcId="{93478941-6D31-459D-A41B-B56C5FCBD5B8}" destId="{1B1B24B3-3DA5-4241-BC60-DF64608555E2}" srcOrd="0" destOrd="1" presId="urn:microsoft.com/office/officeart/2005/8/layout/vList2"/>
    <dgm:cxn modelId="{21BE1A5C-21A6-48EA-8B05-BDD2C6F7504C}" srcId="{9B1ABA30-6630-47D8-80AF-0850020D4D18}" destId="{CF7B1A0C-E368-4B2B-BC01-9F5E75403EE0}" srcOrd="3" destOrd="0" parTransId="{8FE413B7-929D-40E5-BF82-E9EFFA6125A0}" sibTransId="{A3907205-CA35-4282-80AE-1D9430193D96}"/>
    <dgm:cxn modelId="{1137C887-CBFE-4521-AEEB-C668AA38BC22}" type="presOf" srcId="{A47A60B1-1017-46FB-9D6B-1B084078639C}" destId="{1B1B24B3-3DA5-4241-BC60-DF64608555E2}" srcOrd="0" destOrd="10" presId="urn:microsoft.com/office/officeart/2005/8/layout/vList2"/>
    <dgm:cxn modelId="{1E615524-16AE-41D6-9D08-CB1574247E2D}" type="presOf" srcId="{22CD1C91-19B6-4B41-988C-CF404750F7D1}" destId="{1B1B24B3-3DA5-4241-BC60-DF64608555E2}" srcOrd="0" destOrd="2" presId="urn:microsoft.com/office/officeart/2005/8/layout/vList2"/>
    <dgm:cxn modelId="{940999CA-5888-4B90-81C5-B3F062511223}" type="presOf" srcId="{76D042E7-C2A3-4A91-AEBE-89695DE0127F}" destId="{1B1B24B3-3DA5-4241-BC60-DF64608555E2}" srcOrd="0" destOrd="0" presId="urn:microsoft.com/office/officeart/2005/8/layout/vList2"/>
    <dgm:cxn modelId="{AB86AAA2-5B15-40D2-B076-00B65F934E51}" srcId="{9B1ABA30-6630-47D8-80AF-0850020D4D18}" destId="{139C9786-07B3-4CB6-80A2-B7E099C106C1}" srcOrd="5" destOrd="0" parTransId="{6017F341-BA99-476A-8493-650F643A3688}" sibTransId="{66131E52-DEC6-4F68-BC3F-1ACE0BD64E86}"/>
    <dgm:cxn modelId="{16AF427B-0E2A-4658-93ED-5939C93EFAD9}" srcId="{9B1ABA30-6630-47D8-80AF-0850020D4D18}" destId="{64C9D0D1-4CA7-49F4-A5F1-DE84C4E27E02}" srcOrd="7" destOrd="0" parTransId="{853AFD16-C70D-4FAE-A899-B5882332A57B}" sibTransId="{73498608-0861-4AC7-B16D-8217B0BFD132}"/>
    <dgm:cxn modelId="{A3156326-3A85-4A3F-A251-498E00C5DE00}" srcId="{9B1ABA30-6630-47D8-80AF-0850020D4D18}" destId="{22CD1C91-19B6-4B41-988C-CF404750F7D1}" srcOrd="2" destOrd="0" parTransId="{CD930389-D9ED-40BC-B452-5E20030D43A4}" sibTransId="{413625A3-4C35-4373-8264-823F735160C4}"/>
    <dgm:cxn modelId="{30B41C8F-BD35-485D-8AB9-4D8537522AD5}" type="presParOf" srcId="{BE20B783-AA41-4E87-9585-7B36C82D98F3}" destId="{2B638A71-166B-4C1E-951F-E89F4AA7D17B}" srcOrd="0" destOrd="0" presId="urn:microsoft.com/office/officeart/2005/8/layout/vList2"/>
    <dgm:cxn modelId="{74265B0A-28DF-4C8E-8769-2A2F0BEE13D8}" type="presParOf" srcId="{BE20B783-AA41-4E87-9585-7B36C82D98F3}" destId="{1B1B24B3-3DA5-4241-BC60-DF64608555E2}"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581B32-110C-4FF3-BB15-F2D6FD7DAA5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679857C-8A3F-4B16-9F06-4C64EBDFBF6A}">
      <dgm:prSet custT="1"/>
      <dgm:spPr/>
      <dgm:t>
        <a:bodyPr/>
        <a:lstStyle/>
        <a:p>
          <a:pPr algn="ctr" rtl="0"/>
          <a:r>
            <a:rPr lang="en-US" sz="1050" b="1" dirty="0"/>
            <a:t>Non-Embedded</a:t>
          </a:r>
          <a:endParaRPr lang="en-US" sz="700" dirty="0"/>
        </a:p>
      </dgm:t>
    </dgm:pt>
    <dgm:pt modelId="{1613BF0C-6FC0-486A-91A2-E6BE2CB04918}" type="parTrans" cxnId="{619C5040-1F3F-4CE6-A465-2F975807C146}">
      <dgm:prSet/>
      <dgm:spPr/>
      <dgm:t>
        <a:bodyPr/>
        <a:lstStyle/>
        <a:p>
          <a:pPr algn="ctr"/>
          <a:endParaRPr lang="en-US"/>
        </a:p>
      </dgm:t>
    </dgm:pt>
    <dgm:pt modelId="{BF1CBFC3-50B0-4266-AC12-8E6617C76821}" type="sibTrans" cxnId="{619C5040-1F3F-4CE6-A465-2F975807C146}">
      <dgm:prSet/>
      <dgm:spPr/>
      <dgm:t>
        <a:bodyPr/>
        <a:lstStyle/>
        <a:p>
          <a:pPr algn="ctr"/>
          <a:endParaRPr lang="en-US"/>
        </a:p>
      </dgm:t>
    </dgm:pt>
    <dgm:pt modelId="{50DA9781-2A63-4DAC-815F-08DC3DE1005C}">
      <dgm:prSet custT="1"/>
      <dgm:spPr/>
      <dgm:t>
        <a:bodyPr/>
        <a:lstStyle/>
        <a:p>
          <a:pPr algn="l" rtl="0"/>
          <a:r>
            <a:rPr lang="en-US" sz="900" dirty="0"/>
            <a:t>Breaks</a:t>
          </a:r>
        </a:p>
      </dgm:t>
    </dgm:pt>
    <dgm:pt modelId="{B67A5FB9-8A51-41B0-8D41-CE0966D1C98F}" type="parTrans" cxnId="{A27614F6-2389-4940-BB37-A780CB438458}">
      <dgm:prSet/>
      <dgm:spPr/>
      <dgm:t>
        <a:bodyPr/>
        <a:lstStyle/>
        <a:p>
          <a:pPr algn="ctr"/>
          <a:endParaRPr lang="en-US"/>
        </a:p>
      </dgm:t>
    </dgm:pt>
    <dgm:pt modelId="{4BBE5465-1A56-403F-A421-A487A191A974}" type="sibTrans" cxnId="{A27614F6-2389-4940-BB37-A780CB438458}">
      <dgm:prSet/>
      <dgm:spPr/>
      <dgm:t>
        <a:bodyPr/>
        <a:lstStyle/>
        <a:p>
          <a:pPr algn="ctr"/>
          <a:endParaRPr lang="en-US"/>
        </a:p>
      </dgm:t>
    </dgm:pt>
    <dgm:pt modelId="{D6D962FE-AA06-4095-B583-6B02D36ED8E6}">
      <dgm:prSet custT="1"/>
      <dgm:spPr/>
      <dgm:t>
        <a:bodyPr/>
        <a:lstStyle/>
        <a:p>
          <a:pPr algn="l" rtl="0"/>
          <a:r>
            <a:rPr lang="en-US" sz="900" dirty="0"/>
            <a:t>Scratch Paper/ whiteboard with marker</a:t>
          </a:r>
        </a:p>
      </dgm:t>
    </dgm:pt>
    <dgm:pt modelId="{23AAFB88-F09D-478A-8430-55BDD3B09486}" type="parTrans" cxnId="{C6165119-ECBB-41B9-B211-BCA00F5A9DB9}">
      <dgm:prSet/>
      <dgm:spPr/>
      <dgm:t>
        <a:bodyPr/>
        <a:lstStyle/>
        <a:p>
          <a:pPr algn="ctr"/>
          <a:endParaRPr lang="en-US"/>
        </a:p>
      </dgm:t>
    </dgm:pt>
    <dgm:pt modelId="{D3FE85DD-D9A3-4496-97BC-B2F694FCED38}" type="sibTrans" cxnId="{C6165119-ECBB-41B9-B211-BCA00F5A9DB9}">
      <dgm:prSet/>
      <dgm:spPr/>
      <dgm:t>
        <a:bodyPr/>
        <a:lstStyle/>
        <a:p>
          <a:pPr algn="ctr"/>
          <a:endParaRPr lang="en-US"/>
        </a:p>
      </dgm:t>
    </dgm:pt>
    <dgm:pt modelId="{1A43177E-A90D-407E-A9A9-7FA68AFE8945}">
      <dgm:prSet custT="1"/>
      <dgm:spPr/>
      <dgm:t>
        <a:bodyPr/>
        <a:lstStyle/>
        <a:p>
          <a:pPr algn="l" rtl="0"/>
          <a:r>
            <a:rPr lang="en-US" sz="900" dirty="0"/>
            <a:t>Calculator (Science Grades 5, 8, &amp;11) </a:t>
          </a:r>
        </a:p>
      </dgm:t>
    </dgm:pt>
    <dgm:pt modelId="{499E8314-F84D-43C2-94D9-4DE7F704E8A8}" type="parTrans" cxnId="{41FA9EF6-A785-43A6-B2D7-01145832AC85}">
      <dgm:prSet/>
      <dgm:spPr/>
      <dgm:t>
        <a:bodyPr/>
        <a:lstStyle/>
        <a:p>
          <a:endParaRPr lang="en-US"/>
        </a:p>
      </dgm:t>
    </dgm:pt>
    <dgm:pt modelId="{2F37965B-B82F-42A4-8412-FEFAF7B12907}" type="sibTrans" cxnId="{41FA9EF6-A785-43A6-B2D7-01145832AC85}">
      <dgm:prSet/>
      <dgm:spPr/>
      <dgm:t>
        <a:bodyPr/>
        <a:lstStyle/>
        <a:p>
          <a:endParaRPr lang="en-US"/>
        </a:p>
      </dgm:t>
    </dgm:pt>
    <dgm:pt modelId="{E0723F2B-F96E-4F3A-A4FD-9488BDC8C036}">
      <dgm:prSet custT="1"/>
      <dgm:spPr/>
      <dgm:t>
        <a:bodyPr/>
        <a:lstStyle/>
        <a:p>
          <a:pPr algn="l" rtl="0"/>
          <a:r>
            <a:rPr lang="en-US" sz="900" dirty="0"/>
            <a:t>NGSS Periodic Table (Grades 8 &amp; 11) </a:t>
          </a:r>
          <a:r>
            <a:rPr lang="en-US" sz="900" dirty="0">
              <a:hlinkClick xmlns:r="http://schemas.openxmlformats.org/officeDocument/2006/relationships" r:id="rId1"/>
            </a:rPr>
            <a:t>English </a:t>
          </a:r>
          <a:r>
            <a:rPr lang="en-US" sz="900" dirty="0"/>
            <a:t>and </a:t>
          </a:r>
          <a:r>
            <a:rPr lang="en-US" sz="900" dirty="0">
              <a:hlinkClick xmlns:r="http://schemas.openxmlformats.org/officeDocument/2006/relationships" r:id="rId2"/>
            </a:rPr>
            <a:t>Spanish</a:t>
          </a:r>
          <a:r>
            <a:rPr lang="en-US" sz="900" dirty="0"/>
            <a:t>* </a:t>
          </a:r>
        </a:p>
      </dgm:t>
    </dgm:pt>
    <dgm:pt modelId="{ACD4F2D7-6B37-421F-A5A1-2EFEC4EC9F81}" type="parTrans" cxnId="{3D5F45A6-7663-4259-A546-B39FF8E15D85}">
      <dgm:prSet/>
      <dgm:spPr/>
      <dgm:t>
        <a:bodyPr/>
        <a:lstStyle/>
        <a:p>
          <a:endParaRPr lang="en-US"/>
        </a:p>
      </dgm:t>
    </dgm:pt>
    <dgm:pt modelId="{FE4272D7-5EFC-4AC0-9651-D4CA46A654DD}" type="sibTrans" cxnId="{3D5F45A6-7663-4259-A546-B39FF8E15D85}">
      <dgm:prSet/>
      <dgm:spPr/>
      <dgm:t>
        <a:bodyPr/>
        <a:lstStyle/>
        <a:p>
          <a:endParaRPr lang="en-US"/>
        </a:p>
      </dgm:t>
    </dgm:pt>
    <dgm:pt modelId="{BEEB7C74-F316-46E6-9F97-AAAF2B14FC14}" type="pres">
      <dgm:prSet presAssocID="{A6581B32-110C-4FF3-BB15-F2D6FD7DAA59}" presName="linear" presStyleCnt="0">
        <dgm:presLayoutVars>
          <dgm:animLvl val="lvl"/>
          <dgm:resizeHandles val="exact"/>
        </dgm:presLayoutVars>
      </dgm:prSet>
      <dgm:spPr/>
      <dgm:t>
        <a:bodyPr/>
        <a:lstStyle/>
        <a:p>
          <a:endParaRPr lang="en-US"/>
        </a:p>
      </dgm:t>
    </dgm:pt>
    <dgm:pt modelId="{25E6E2A1-1DFE-4C9C-89CA-9D996B50C656}" type="pres">
      <dgm:prSet presAssocID="{5679857C-8A3F-4B16-9F06-4C64EBDFBF6A}" presName="parentText" presStyleLbl="node1" presStyleIdx="0" presStyleCnt="1" custScaleX="89952" custScaleY="26032" custLinFactNeighborY="-682">
        <dgm:presLayoutVars>
          <dgm:chMax val="0"/>
          <dgm:bulletEnabled val="1"/>
        </dgm:presLayoutVars>
      </dgm:prSet>
      <dgm:spPr/>
      <dgm:t>
        <a:bodyPr/>
        <a:lstStyle/>
        <a:p>
          <a:endParaRPr lang="en-US"/>
        </a:p>
      </dgm:t>
    </dgm:pt>
    <dgm:pt modelId="{65EB5023-1E60-4B46-AD97-5F3E7783358E}" type="pres">
      <dgm:prSet presAssocID="{5679857C-8A3F-4B16-9F06-4C64EBDFBF6A}" presName="childText" presStyleLbl="revTx" presStyleIdx="0" presStyleCnt="1" custScaleX="66746" custScaleY="114017" custLinFactNeighborX="2200" custLinFactNeighborY="-554">
        <dgm:presLayoutVars>
          <dgm:bulletEnabled val="1"/>
        </dgm:presLayoutVars>
      </dgm:prSet>
      <dgm:spPr/>
      <dgm:t>
        <a:bodyPr/>
        <a:lstStyle/>
        <a:p>
          <a:endParaRPr lang="en-US"/>
        </a:p>
      </dgm:t>
    </dgm:pt>
  </dgm:ptLst>
  <dgm:cxnLst>
    <dgm:cxn modelId="{C9922968-59EF-46CF-8A80-A7575B9A435D}" type="presOf" srcId="{50DA9781-2A63-4DAC-815F-08DC3DE1005C}" destId="{65EB5023-1E60-4B46-AD97-5F3E7783358E}" srcOrd="0" destOrd="0" presId="urn:microsoft.com/office/officeart/2005/8/layout/vList2"/>
    <dgm:cxn modelId="{7B4C6975-061E-4C9C-A8D9-DD32029558E7}" type="presOf" srcId="{5679857C-8A3F-4B16-9F06-4C64EBDFBF6A}" destId="{25E6E2A1-1DFE-4C9C-89CA-9D996B50C656}" srcOrd="0" destOrd="0" presId="urn:microsoft.com/office/officeart/2005/8/layout/vList2"/>
    <dgm:cxn modelId="{C6165119-ECBB-41B9-B211-BCA00F5A9DB9}" srcId="{5679857C-8A3F-4B16-9F06-4C64EBDFBF6A}" destId="{D6D962FE-AA06-4095-B583-6B02D36ED8E6}" srcOrd="2" destOrd="0" parTransId="{23AAFB88-F09D-478A-8430-55BDD3B09486}" sibTransId="{D3FE85DD-D9A3-4496-97BC-B2F694FCED38}"/>
    <dgm:cxn modelId="{A70784E8-4AD8-4FBF-8C69-9B4634C4C7C4}" type="presOf" srcId="{D6D962FE-AA06-4095-B583-6B02D36ED8E6}" destId="{65EB5023-1E60-4B46-AD97-5F3E7783358E}" srcOrd="0" destOrd="2" presId="urn:microsoft.com/office/officeart/2005/8/layout/vList2"/>
    <dgm:cxn modelId="{A27614F6-2389-4940-BB37-A780CB438458}" srcId="{5679857C-8A3F-4B16-9F06-4C64EBDFBF6A}" destId="{50DA9781-2A63-4DAC-815F-08DC3DE1005C}" srcOrd="0" destOrd="0" parTransId="{B67A5FB9-8A51-41B0-8D41-CE0966D1C98F}" sibTransId="{4BBE5465-1A56-403F-A421-A487A191A974}"/>
    <dgm:cxn modelId="{41FA9EF6-A785-43A6-B2D7-01145832AC85}" srcId="{5679857C-8A3F-4B16-9F06-4C64EBDFBF6A}" destId="{1A43177E-A90D-407E-A9A9-7FA68AFE8945}" srcOrd="1" destOrd="0" parTransId="{499E8314-F84D-43C2-94D9-4DE7F704E8A8}" sibTransId="{2F37965B-B82F-42A4-8412-FEFAF7B12907}"/>
    <dgm:cxn modelId="{A32A6752-7436-47FF-82C6-D7B746689938}" type="presOf" srcId="{1A43177E-A90D-407E-A9A9-7FA68AFE8945}" destId="{65EB5023-1E60-4B46-AD97-5F3E7783358E}" srcOrd="0" destOrd="1" presId="urn:microsoft.com/office/officeart/2005/8/layout/vList2"/>
    <dgm:cxn modelId="{3D5F45A6-7663-4259-A546-B39FF8E15D85}" srcId="{5679857C-8A3F-4B16-9F06-4C64EBDFBF6A}" destId="{E0723F2B-F96E-4F3A-A4FD-9488BDC8C036}" srcOrd="3" destOrd="0" parTransId="{ACD4F2D7-6B37-421F-A5A1-2EFEC4EC9F81}" sibTransId="{FE4272D7-5EFC-4AC0-9651-D4CA46A654DD}"/>
    <dgm:cxn modelId="{619C5040-1F3F-4CE6-A465-2F975807C146}" srcId="{A6581B32-110C-4FF3-BB15-F2D6FD7DAA59}" destId="{5679857C-8A3F-4B16-9F06-4C64EBDFBF6A}" srcOrd="0" destOrd="0" parTransId="{1613BF0C-6FC0-486A-91A2-E6BE2CB04918}" sibTransId="{BF1CBFC3-50B0-4266-AC12-8E6617C76821}"/>
    <dgm:cxn modelId="{7817654F-87AC-4500-AF7F-7EB31FFA1D55}" type="presOf" srcId="{E0723F2B-F96E-4F3A-A4FD-9488BDC8C036}" destId="{65EB5023-1E60-4B46-AD97-5F3E7783358E}" srcOrd="0" destOrd="3" presId="urn:microsoft.com/office/officeart/2005/8/layout/vList2"/>
    <dgm:cxn modelId="{5100AD1B-FFD3-4C43-A238-EAA5D555A676}" type="presOf" srcId="{A6581B32-110C-4FF3-BB15-F2D6FD7DAA59}" destId="{BEEB7C74-F316-46E6-9F97-AAAF2B14FC14}" srcOrd="0" destOrd="0" presId="urn:microsoft.com/office/officeart/2005/8/layout/vList2"/>
    <dgm:cxn modelId="{20FAD359-1D0C-482B-AB0E-54D951AB4A29}" type="presParOf" srcId="{BEEB7C74-F316-46E6-9F97-AAAF2B14FC14}" destId="{25E6E2A1-1DFE-4C9C-89CA-9D996B50C656}" srcOrd="0" destOrd="0" presId="urn:microsoft.com/office/officeart/2005/8/layout/vList2"/>
    <dgm:cxn modelId="{B32E67FD-9F2D-447F-8E2F-6CF9405AECF1}" type="presParOf" srcId="{BEEB7C74-F316-46E6-9F97-AAAF2B14FC14}" destId="{65EB5023-1E60-4B46-AD97-5F3E7783358E}" srcOrd="1"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9177AD-612D-4E6C-BE51-27A109FE5557}" type="doc">
      <dgm:prSet loTypeId="urn:microsoft.com/office/officeart/2005/8/layout/vList2" loCatId="list" qsTypeId="urn:microsoft.com/office/officeart/2005/8/quickstyle/simple1" qsCatId="simple" csTypeId="urn:microsoft.com/office/officeart/2005/8/colors/accent3_4" csCatId="accent3" phldr="1"/>
      <dgm:spPr/>
      <dgm:t>
        <a:bodyPr/>
        <a:lstStyle/>
        <a:p>
          <a:endParaRPr lang="en-US"/>
        </a:p>
      </dgm:t>
    </dgm:pt>
    <dgm:pt modelId="{9A0101D2-714A-4C3A-9BB4-722AF1191D05}">
      <dgm:prSet custT="1"/>
      <dgm:spPr/>
      <dgm:t>
        <a:bodyPr/>
        <a:lstStyle/>
        <a:p>
          <a:pPr algn="ctr" rtl="0"/>
          <a:r>
            <a:rPr lang="en-US" sz="1050" b="1" dirty="0"/>
            <a:t>Embedded</a:t>
          </a:r>
          <a:endParaRPr lang="en-US" sz="1050" dirty="0"/>
        </a:p>
      </dgm:t>
    </dgm:pt>
    <dgm:pt modelId="{6B155AEE-8CBA-4F7B-95B3-B6FCD492141F}" type="parTrans" cxnId="{EB38C8F5-7C79-40C1-816D-6B67CE12513B}">
      <dgm:prSet/>
      <dgm:spPr/>
      <dgm:t>
        <a:bodyPr/>
        <a:lstStyle/>
        <a:p>
          <a:endParaRPr lang="en-US"/>
        </a:p>
      </dgm:t>
    </dgm:pt>
    <dgm:pt modelId="{773D0429-0400-4A99-BC59-BDD3AD1F1000}" type="sibTrans" cxnId="{EB38C8F5-7C79-40C1-816D-6B67CE12513B}">
      <dgm:prSet/>
      <dgm:spPr/>
      <dgm:t>
        <a:bodyPr/>
        <a:lstStyle/>
        <a:p>
          <a:endParaRPr lang="en-US"/>
        </a:p>
      </dgm:t>
    </dgm:pt>
    <dgm:pt modelId="{491EAAD7-5EA7-4246-B1C9-63C8E5B4E064}">
      <dgm:prSet custT="1"/>
      <dgm:spPr/>
      <dgm:t>
        <a:bodyPr/>
        <a:lstStyle/>
        <a:p>
          <a:pPr rtl="0">
            <a:lnSpc>
              <a:spcPct val="100000"/>
            </a:lnSpc>
            <a:spcAft>
              <a:spcPts val="0"/>
            </a:spcAft>
          </a:pPr>
          <a:r>
            <a:rPr lang="en-US" sz="900" dirty="0"/>
            <a:t>Color Contrast</a:t>
          </a:r>
        </a:p>
      </dgm:t>
    </dgm:pt>
    <dgm:pt modelId="{194EBF1B-11DA-4E08-876C-2E472D67E48E}" type="parTrans" cxnId="{7A35E536-EEA7-4E14-901E-A73B30494382}">
      <dgm:prSet/>
      <dgm:spPr/>
      <dgm:t>
        <a:bodyPr/>
        <a:lstStyle/>
        <a:p>
          <a:endParaRPr lang="en-US"/>
        </a:p>
      </dgm:t>
    </dgm:pt>
    <dgm:pt modelId="{756037BF-90D9-489A-9005-8DF6E15A9395}" type="sibTrans" cxnId="{7A35E536-EEA7-4E14-901E-A73B30494382}">
      <dgm:prSet/>
      <dgm:spPr/>
      <dgm:t>
        <a:bodyPr/>
        <a:lstStyle/>
        <a:p>
          <a:endParaRPr lang="en-US"/>
        </a:p>
      </dgm:t>
    </dgm:pt>
    <dgm:pt modelId="{E0ABBA38-0C69-4360-B3F0-309B63DCF31A}">
      <dgm:prSet custT="1"/>
      <dgm:spPr/>
      <dgm:t>
        <a:bodyPr/>
        <a:lstStyle/>
        <a:p>
          <a:pPr rtl="0">
            <a:lnSpc>
              <a:spcPct val="100000"/>
            </a:lnSpc>
            <a:spcAft>
              <a:spcPts val="0"/>
            </a:spcAft>
          </a:pPr>
          <a:r>
            <a:rPr lang="en-US" sz="900" dirty="0"/>
            <a:t>Masking</a:t>
          </a:r>
        </a:p>
      </dgm:t>
    </dgm:pt>
    <dgm:pt modelId="{DC0DABB6-56C5-4037-AD0B-640F09CEBFD2}" type="parTrans" cxnId="{554A0E5E-3D1A-42C4-B165-EB054547E770}">
      <dgm:prSet/>
      <dgm:spPr/>
      <dgm:t>
        <a:bodyPr/>
        <a:lstStyle/>
        <a:p>
          <a:endParaRPr lang="en-US"/>
        </a:p>
      </dgm:t>
    </dgm:pt>
    <dgm:pt modelId="{A46FA15C-8996-4727-8E66-DEB397ACE252}" type="sibTrans" cxnId="{554A0E5E-3D1A-42C4-B165-EB054547E770}">
      <dgm:prSet/>
      <dgm:spPr/>
      <dgm:t>
        <a:bodyPr/>
        <a:lstStyle/>
        <a:p>
          <a:endParaRPr lang="en-US"/>
        </a:p>
      </dgm:t>
    </dgm:pt>
    <dgm:pt modelId="{146BCABB-C6C6-47F0-B115-B5A370955111}">
      <dgm:prSet custT="1"/>
      <dgm:spPr/>
      <dgm:t>
        <a:bodyPr/>
        <a:lstStyle/>
        <a:p>
          <a:pPr rtl="0">
            <a:lnSpc>
              <a:spcPct val="100000"/>
            </a:lnSpc>
            <a:spcAft>
              <a:spcPts val="0"/>
            </a:spcAft>
          </a:pPr>
          <a:r>
            <a:rPr lang="en-US" sz="900" dirty="0"/>
            <a:t>Text-to-Speech- Science, Math &amp; ELA Items (Non-Reading Passages)</a:t>
          </a:r>
        </a:p>
      </dgm:t>
    </dgm:pt>
    <dgm:pt modelId="{94D71910-FD48-4A44-B41C-24D503592DE5}" type="parTrans" cxnId="{F5B04BEA-451F-4E4C-9D17-82DDA2583863}">
      <dgm:prSet/>
      <dgm:spPr/>
      <dgm:t>
        <a:bodyPr/>
        <a:lstStyle/>
        <a:p>
          <a:endParaRPr lang="en-US"/>
        </a:p>
      </dgm:t>
    </dgm:pt>
    <dgm:pt modelId="{4A586EC8-474C-4007-8BF2-20BAD6941BA5}" type="sibTrans" cxnId="{F5B04BEA-451F-4E4C-9D17-82DDA2583863}">
      <dgm:prSet/>
      <dgm:spPr/>
      <dgm:t>
        <a:bodyPr/>
        <a:lstStyle/>
        <a:p>
          <a:endParaRPr lang="en-US"/>
        </a:p>
      </dgm:t>
    </dgm:pt>
    <dgm:pt modelId="{834DE38F-3560-4F69-A58D-1BFF5F1D4F9C}">
      <dgm:prSet custT="1"/>
      <dgm:spPr/>
      <dgm:t>
        <a:bodyPr/>
        <a:lstStyle/>
        <a:p>
          <a:pPr rtl="0">
            <a:lnSpc>
              <a:spcPct val="100000"/>
            </a:lnSpc>
            <a:spcAft>
              <a:spcPts val="0"/>
            </a:spcAft>
          </a:pPr>
          <a:r>
            <a:rPr lang="en-US" sz="900" dirty="0"/>
            <a:t>Turn off any universal accessibility tool</a:t>
          </a:r>
        </a:p>
      </dgm:t>
    </dgm:pt>
    <dgm:pt modelId="{88DA68DD-7D9D-4282-8B68-B40396DE2752}" type="parTrans" cxnId="{F1A6288D-3100-49CB-831F-CC268F5C2061}">
      <dgm:prSet/>
      <dgm:spPr/>
      <dgm:t>
        <a:bodyPr/>
        <a:lstStyle/>
        <a:p>
          <a:endParaRPr lang="en-US"/>
        </a:p>
      </dgm:t>
    </dgm:pt>
    <dgm:pt modelId="{47A4EBFA-5AEC-4F92-8D0B-8B8E0AF97A6F}" type="sibTrans" cxnId="{F1A6288D-3100-49CB-831F-CC268F5C2061}">
      <dgm:prSet/>
      <dgm:spPr/>
      <dgm:t>
        <a:bodyPr/>
        <a:lstStyle/>
        <a:p>
          <a:endParaRPr lang="en-US"/>
        </a:p>
      </dgm:t>
    </dgm:pt>
    <dgm:pt modelId="{D102CFD0-73A2-40F7-A98F-A8580A7A5D99}">
      <dgm:prSet custT="1"/>
      <dgm:spPr/>
      <dgm:t>
        <a:bodyPr/>
        <a:lstStyle/>
        <a:p>
          <a:pPr rtl="0">
            <a:lnSpc>
              <a:spcPct val="100000"/>
            </a:lnSpc>
            <a:spcAft>
              <a:spcPts val="0"/>
            </a:spcAft>
          </a:pPr>
          <a:r>
            <a:rPr lang="en-US" sz="900" dirty="0"/>
            <a:t>Translation Test Directions Spanish  (Math, Science) </a:t>
          </a:r>
          <a:r>
            <a:rPr lang="en-US" sz="900" b="1" dirty="0">
              <a:solidFill>
                <a:schemeClr val="tx1"/>
              </a:solidFill>
            </a:rPr>
            <a:t>*</a:t>
          </a:r>
          <a:endParaRPr lang="en-US" sz="900" b="1" dirty="0">
            <a:solidFill>
              <a:srgbClr val="FF0000"/>
            </a:solidFill>
          </a:endParaRPr>
        </a:p>
      </dgm:t>
    </dgm:pt>
    <dgm:pt modelId="{BFAB583D-11A9-49C9-AE09-6A7E7019E318}" type="parTrans" cxnId="{0B360D3A-EC27-44F6-BCE7-8FF004E3041D}">
      <dgm:prSet/>
      <dgm:spPr/>
      <dgm:t>
        <a:bodyPr/>
        <a:lstStyle/>
        <a:p>
          <a:endParaRPr lang="en-US"/>
        </a:p>
      </dgm:t>
    </dgm:pt>
    <dgm:pt modelId="{EF074EC0-1A79-4803-BFC2-FCC56FC2E6C7}" type="sibTrans" cxnId="{0B360D3A-EC27-44F6-BCE7-8FF004E3041D}">
      <dgm:prSet/>
      <dgm:spPr/>
      <dgm:t>
        <a:bodyPr/>
        <a:lstStyle/>
        <a:p>
          <a:endParaRPr lang="en-US"/>
        </a:p>
      </dgm:t>
    </dgm:pt>
    <dgm:pt modelId="{86F93F74-E6FF-49B8-9BD7-94946270DD80}">
      <dgm:prSet custT="1"/>
      <dgm:spPr/>
      <dgm:t>
        <a:bodyPr/>
        <a:lstStyle/>
        <a:p>
          <a:pPr rtl="0">
            <a:lnSpc>
              <a:spcPct val="100000"/>
            </a:lnSpc>
            <a:spcAft>
              <a:spcPts val="0"/>
            </a:spcAft>
          </a:pPr>
          <a:r>
            <a:rPr lang="en-US" sz="900" dirty="0"/>
            <a:t>Print Size Online</a:t>
          </a:r>
        </a:p>
      </dgm:t>
    </dgm:pt>
    <dgm:pt modelId="{2B8C4F13-1F49-4BEF-90D2-1D8E608C9E9E}" type="parTrans" cxnId="{5FFC6D07-4291-4827-81AC-CEC88F628CF1}">
      <dgm:prSet/>
      <dgm:spPr/>
      <dgm:t>
        <a:bodyPr/>
        <a:lstStyle/>
        <a:p>
          <a:endParaRPr lang="en-US"/>
        </a:p>
      </dgm:t>
    </dgm:pt>
    <dgm:pt modelId="{8D015966-4AD3-489B-BCAC-BB52C2815301}" type="sibTrans" cxnId="{5FFC6D07-4291-4827-81AC-CEC88F628CF1}">
      <dgm:prSet/>
      <dgm:spPr/>
      <dgm:t>
        <a:bodyPr/>
        <a:lstStyle/>
        <a:p>
          <a:endParaRPr lang="en-US"/>
        </a:p>
      </dgm:t>
    </dgm:pt>
    <dgm:pt modelId="{F4CE57E8-1B04-4C1A-BEBA-79246783E4BC}">
      <dgm:prSet custT="1"/>
      <dgm:spPr/>
      <dgm:t>
        <a:bodyPr/>
        <a:lstStyle/>
        <a:p>
          <a:pPr rtl="0">
            <a:lnSpc>
              <a:spcPct val="100000"/>
            </a:lnSpc>
            <a:spcAft>
              <a:spcPts val="0"/>
            </a:spcAft>
          </a:pPr>
          <a:r>
            <a:rPr lang="en-US" sz="900" dirty="0"/>
            <a:t>Mouse Pointer</a:t>
          </a:r>
          <a:endParaRPr lang="en-US" sz="900" dirty="0">
            <a:solidFill>
              <a:srgbClr val="FF0000"/>
            </a:solidFill>
          </a:endParaRPr>
        </a:p>
      </dgm:t>
    </dgm:pt>
    <dgm:pt modelId="{9F9D2B8E-95B0-44EB-9B53-6D3A20161EE1}" type="parTrans" cxnId="{02201492-075D-4716-AA8C-DB89DFCAE11A}">
      <dgm:prSet/>
      <dgm:spPr/>
      <dgm:t>
        <a:bodyPr/>
        <a:lstStyle/>
        <a:p>
          <a:endParaRPr lang="en-US"/>
        </a:p>
      </dgm:t>
    </dgm:pt>
    <dgm:pt modelId="{482E2C0C-7F7D-427A-B8E5-BA3227EC9891}" type="sibTrans" cxnId="{02201492-075D-4716-AA8C-DB89DFCAE11A}">
      <dgm:prSet/>
      <dgm:spPr/>
      <dgm:t>
        <a:bodyPr/>
        <a:lstStyle/>
        <a:p>
          <a:endParaRPr lang="en-US"/>
        </a:p>
      </dgm:t>
    </dgm:pt>
    <dgm:pt modelId="{2443B329-0C98-42E2-9EAB-278730FAE124}">
      <dgm:prSet custT="1"/>
      <dgm:spPr/>
      <dgm:t>
        <a:bodyPr/>
        <a:lstStyle/>
        <a:p>
          <a:pPr rtl="0">
            <a:lnSpc>
              <a:spcPct val="100000"/>
            </a:lnSpc>
            <a:spcAft>
              <a:spcPts val="0"/>
            </a:spcAft>
          </a:pPr>
          <a:r>
            <a:rPr lang="en-US" sz="900" dirty="0"/>
            <a:t>Translations-Math (Glossary) (Includes Illustration Glossary as an available language support)</a:t>
          </a:r>
          <a:r>
            <a:rPr lang="en-US" sz="900" b="1" dirty="0">
              <a:solidFill>
                <a:schemeClr val="tx1"/>
              </a:solidFill>
            </a:rPr>
            <a:t> *</a:t>
          </a:r>
          <a:r>
            <a:rPr lang="en-US" sz="900" dirty="0"/>
            <a:t> </a:t>
          </a:r>
        </a:p>
      </dgm:t>
    </dgm:pt>
    <dgm:pt modelId="{82D070C6-0D28-4170-BD03-742F085B7228}" type="parTrans" cxnId="{3E113E02-AA4A-464E-9513-B58769F83A3C}">
      <dgm:prSet/>
      <dgm:spPr/>
      <dgm:t>
        <a:bodyPr/>
        <a:lstStyle/>
        <a:p>
          <a:endParaRPr lang="en-US"/>
        </a:p>
      </dgm:t>
    </dgm:pt>
    <dgm:pt modelId="{911DDA80-2FB5-455C-8FFB-21273DF2FBEF}" type="sibTrans" cxnId="{3E113E02-AA4A-464E-9513-B58769F83A3C}">
      <dgm:prSet/>
      <dgm:spPr/>
      <dgm:t>
        <a:bodyPr/>
        <a:lstStyle/>
        <a:p>
          <a:endParaRPr lang="en-US"/>
        </a:p>
      </dgm:t>
    </dgm:pt>
    <dgm:pt modelId="{E7603604-DEBB-42CA-8604-7C0FC45F9B9F}">
      <dgm:prSet custT="1"/>
      <dgm:spPr/>
      <dgm:t>
        <a:bodyPr/>
        <a:lstStyle/>
        <a:p>
          <a:pPr>
            <a:lnSpc>
              <a:spcPct val="100000"/>
            </a:lnSpc>
            <a:spcAft>
              <a:spcPts val="0"/>
            </a:spcAft>
          </a:pPr>
          <a:r>
            <a:rPr lang="en-US" sz="900" dirty="0"/>
            <a:t>Text-to-Speech-Spanish (Science)</a:t>
          </a:r>
          <a:r>
            <a:rPr lang="en-US" sz="900" b="1" dirty="0">
              <a:solidFill>
                <a:schemeClr val="tx1"/>
              </a:solidFill>
            </a:rPr>
            <a:t> *</a:t>
          </a:r>
          <a:endParaRPr lang="en-US" sz="900" b="1" dirty="0"/>
        </a:p>
      </dgm:t>
    </dgm:pt>
    <dgm:pt modelId="{676A74B9-3D03-4E04-84FF-6A5E913C9E89}" type="parTrans" cxnId="{A7C7311D-1EBC-4C89-B23B-FA5540A8D112}">
      <dgm:prSet/>
      <dgm:spPr/>
      <dgm:t>
        <a:bodyPr/>
        <a:lstStyle/>
        <a:p>
          <a:endParaRPr lang="en-US"/>
        </a:p>
      </dgm:t>
    </dgm:pt>
    <dgm:pt modelId="{F4CE3CF2-32A0-4D52-B5B0-508BD9E73D65}" type="sibTrans" cxnId="{A7C7311D-1EBC-4C89-B23B-FA5540A8D112}">
      <dgm:prSet/>
      <dgm:spPr/>
      <dgm:t>
        <a:bodyPr/>
        <a:lstStyle/>
        <a:p>
          <a:endParaRPr lang="en-US"/>
        </a:p>
      </dgm:t>
    </dgm:pt>
    <dgm:pt modelId="{7993F1FE-D9C4-4D0C-A45F-45924F65A892}">
      <dgm:prSet custT="1"/>
      <dgm:spPr/>
      <dgm:t>
        <a:bodyPr/>
        <a:lstStyle/>
        <a:p>
          <a:pPr rtl="0">
            <a:lnSpc>
              <a:spcPct val="100000"/>
            </a:lnSpc>
            <a:spcAft>
              <a:spcPts val="0"/>
            </a:spcAft>
          </a:pPr>
          <a:r>
            <a:rPr lang="en-US" sz="900" dirty="0"/>
            <a:t>Spanish Presentation (Science) (Toggle)</a:t>
          </a:r>
          <a:r>
            <a:rPr lang="en-US" sz="900" b="1" dirty="0">
              <a:solidFill>
                <a:schemeClr val="tx1"/>
              </a:solidFill>
            </a:rPr>
            <a:t> *</a:t>
          </a:r>
          <a:endParaRPr lang="en-US" sz="900" b="1" dirty="0"/>
        </a:p>
      </dgm:t>
    </dgm:pt>
    <dgm:pt modelId="{53E367D0-0E46-49CD-AE62-DD6FCB5097B0}" type="parTrans" cxnId="{FE6D60DC-D2DA-4B5F-B27A-61547CC70A93}">
      <dgm:prSet/>
      <dgm:spPr/>
      <dgm:t>
        <a:bodyPr/>
        <a:lstStyle/>
        <a:p>
          <a:endParaRPr lang="en-US"/>
        </a:p>
      </dgm:t>
    </dgm:pt>
    <dgm:pt modelId="{4E04A6BB-B871-4A6B-8E7B-EA5B3751B90D}" type="sibTrans" cxnId="{FE6D60DC-D2DA-4B5F-B27A-61547CC70A93}">
      <dgm:prSet/>
      <dgm:spPr/>
      <dgm:t>
        <a:bodyPr/>
        <a:lstStyle/>
        <a:p>
          <a:endParaRPr lang="en-US"/>
        </a:p>
      </dgm:t>
    </dgm:pt>
    <dgm:pt modelId="{5535A4ED-797B-422E-8C34-631F1D32B0AE}">
      <dgm:prSet custT="1"/>
      <dgm:spPr/>
      <dgm:t>
        <a:bodyPr/>
        <a:lstStyle/>
        <a:p>
          <a:pPr rtl="0">
            <a:lnSpc>
              <a:spcPct val="100000"/>
            </a:lnSpc>
            <a:spcAft>
              <a:spcPts val="0"/>
            </a:spcAft>
          </a:pPr>
          <a:r>
            <a:rPr lang="en-US" sz="900" dirty="0"/>
            <a:t>Spanish Presentation (Math) (Stacked) </a:t>
          </a:r>
          <a:r>
            <a:rPr lang="en-US" sz="900" b="1" dirty="0">
              <a:solidFill>
                <a:schemeClr val="tx1"/>
              </a:solidFill>
            </a:rPr>
            <a:t>*</a:t>
          </a:r>
          <a:endParaRPr lang="en-US" sz="900" b="1" dirty="0"/>
        </a:p>
      </dgm:t>
    </dgm:pt>
    <dgm:pt modelId="{495DB037-4697-4155-A930-3821E079069E}" type="parTrans" cxnId="{C85B61C0-2353-4A0F-A115-7DE564BD1468}">
      <dgm:prSet/>
      <dgm:spPr/>
      <dgm:t>
        <a:bodyPr/>
        <a:lstStyle/>
        <a:p>
          <a:endParaRPr lang="en-US"/>
        </a:p>
      </dgm:t>
    </dgm:pt>
    <dgm:pt modelId="{49F6F585-4E7F-4A70-AFF0-34C70AE79685}" type="sibTrans" cxnId="{C85B61C0-2353-4A0F-A115-7DE564BD1468}">
      <dgm:prSet/>
      <dgm:spPr/>
      <dgm:t>
        <a:bodyPr/>
        <a:lstStyle/>
        <a:p>
          <a:endParaRPr lang="en-US"/>
        </a:p>
      </dgm:t>
    </dgm:pt>
    <dgm:pt modelId="{DB1D796A-E524-4187-BA2E-0C28B39F6F91}">
      <dgm:prSet custT="1"/>
      <dgm:spPr/>
      <dgm:t>
        <a:bodyPr/>
        <a:lstStyle/>
        <a:p>
          <a:pPr rtl="0">
            <a:lnSpc>
              <a:spcPct val="100000"/>
            </a:lnSpc>
            <a:spcAft>
              <a:spcPts val="0"/>
            </a:spcAft>
          </a:pPr>
          <a:r>
            <a:rPr lang="en-US" sz="900" dirty="0"/>
            <a:t>Streamline </a:t>
          </a:r>
          <a:endParaRPr lang="en-US" sz="900" b="1" dirty="0"/>
        </a:p>
      </dgm:t>
    </dgm:pt>
    <dgm:pt modelId="{2C76BA76-2B99-4077-AC3B-FB479CAEAB95}" type="parTrans" cxnId="{0C2C0842-45FD-49D0-BDAA-2CA111BB7567}">
      <dgm:prSet/>
      <dgm:spPr/>
      <dgm:t>
        <a:bodyPr/>
        <a:lstStyle/>
        <a:p>
          <a:endParaRPr lang="en-US"/>
        </a:p>
      </dgm:t>
    </dgm:pt>
    <dgm:pt modelId="{815F440C-6729-41D1-8217-CA0C725DF205}" type="sibTrans" cxnId="{0C2C0842-45FD-49D0-BDAA-2CA111BB7567}">
      <dgm:prSet/>
      <dgm:spPr/>
      <dgm:t>
        <a:bodyPr/>
        <a:lstStyle/>
        <a:p>
          <a:endParaRPr lang="en-US"/>
        </a:p>
      </dgm:t>
    </dgm:pt>
    <dgm:pt modelId="{352466FD-A48B-41F3-AAD2-3954A0FB1C68}" type="pres">
      <dgm:prSet presAssocID="{CF9177AD-612D-4E6C-BE51-27A109FE5557}" presName="linear" presStyleCnt="0">
        <dgm:presLayoutVars>
          <dgm:animLvl val="lvl"/>
          <dgm:resizeHandles val="exact"/>
        </dgm:presLayoutVars>
      </dgm:prSet>
      <dgm:spPr/>
      <dgm:t>
        <a:bodyPr/>
        <a:lstStyle/>
        <a:p>
          <a:endParaRPr lang="en-US"/>
        </a:p>
      </dgm:t>
    </dgm:pt>
    <dgm:pt modelId="{B9AE1276-5926-430C-993E-6FECF2A06681}" type="pres">
      <dgm:prSet presAssocID="{9A0101D2-714A-4C3A-9BB4-722AF1191D05}" presName="parentText" presStyleLbl="node1" presStyleIdx="0" presStyleCnt="1" custScaleX="27341" custScaleY="115973" custLinFactNeighborX="-19824" custLinFactNeighborY="-54">
        <dgm:presLayoutVars>
          <dgm:chMax val="0"/>
          <dgm:bulletEnabled val="1"/>
        </dgm:presLayoutVars>
      </dgm:prSet>
      <dgm:spPr/>
      <dgm:t>
        <a:bodyPr/>
        <a:lstStyle/>
        <a:p>
          <a:endParaRPr lang="en-US"/>
        </a:p>
      </dgm:t>
    </dgm:pt>
    <dgm:pt modelId="{17413E02-663D-4A98-BDD7-57B42C8F71B9}" type="pres">
      <dgm:prSet presAssocID="{9A0101D2-714A-4C3A-9BB4-722AF1191D05}" presName="childText" presStyleLbl="revTx" presStyleIdx="0" presStyleCnt="1" custScaleY="169995">
        <dgm:presLayoutVars>
          <dgm:bulletEnabled val="1"/>
        </dgm:presLayoutVars>
      </dgm:prSet>
      <dgm:spPr/>
      <dgm:t>
        <a:bodyPr/>
        <a:lstStyle/>
        <a:p>
          <a:endParaRPr lang="en-US"/>
        </a:p>
      </dgm:t>
    </dgm:pt>
  </dgm:ptLst>
  <dgm:cxnLst>
    <dgm:cxn modelId="{0C2C0842-45FD-49D0-BDAA-2CA111BB7567}" srcId="{9A0101D2-714A-4C3A-9BB4-722AF1191D05}" destId="{DB1D796A-E524-4187-BA2E-0C28B39F6F91}" srcOrd="6" destOrd="0" parTransId="{2C76BA76-2B99-4077-AC3B-FB479CAEAB95}" sibTransId="{815F440C-6729-41D1-8217-CA0C725DF205}"/>
    <dgm:cxn modelId="{F1A6288D-3100-49CB-831F-CC268F5C2061}" srcId="{9A0101D2-714A-4C3A-9BB4-722AF1191D05}" destId="{834DE38F-3560-4F69-A58D-1BFF5F1D4F9C}" srcOrd="11" destOrd="0" parTransId="{88DA68DD-7D9D-4282-8B68-B40396DE2752}" sibTransId="{47A4EBFA-5AEC-4F92-8D0B-8B8E0AF97A6F}"/>
    <dgm:cxn modelId="{7FA9318B-6605-44E4-9B63-432A73B76B9D}" type="presOf" srcId="{5535A4ED-797B-422E-8C34-631F1D32B0AE}" destId="{17413E02-663D-4A98-BDD7-57B42C8F71B9}" srcOrd="0" destOrd="4" presId="urn:microsoft.com/office/officeart/2005/8/layout/vList2"/>
    <dgm:cxn modelId="{02201492-075D-4716-AA8C-DB89DFCAE11A}" srcId="{9A0101D2-714A-4C3A-9BB4-722AF1191D05}" destId="{F4CE57E8-1B04-4C1A-BEBA-79246783E4BC}" srcOrd="2" destOrd="0" parTransId="{9F9D2B8E-95B0-44EB-9B53-6D3A20161EE1}" sibTransId="{482E2C0C-7F7D-427A-B8E5-BA3227EC9891}"/>
    <dgm:cxn modelId="{170D0898-AD2F-49F2-9A45-112EF2E28A27}" type="presOf" srcId="{CF9177AD-612D-4E6C-BE51-27A109FE5557}" destId="{352466FD-A48B-41F3-AAD2-3954A0FB1C68}" srcOrd="0" destOrd="0" presId="urn:microsoft.com/office/officeart/2005/8/layout/vList2"/>
    <dgm:cxn modelId="{1D9C1DBB-AB87-4659-A3BB-ECE8A4AB813B}" type="presOf" srcId="{7993F1FE-D9C4-4D0C-A45F-45924F65A892}" destId="{17413E02-663D-4A98-BDD7-57B42C8F71B9}" srcOrd="0" destOrd="5" presId="urn:microsoft.com/office/officeart/2005/8/layout/vList2"/>
    <dgm:cxn modelId="{48EFD968-C2C0-410A-92F7-C6D6547396AE}" type="presOf" srcId="{9A0101D2-714A-4C3A-9BB4-722AF1191D05}" destId="{B9AE1276-5926-430C-993E-6FECF2A06681}" srcOrd="0" destOrd="0" presId="urn:microsoft.com/office/officeart/2005/8/layout/vList2"/>
    <dgm:cxn modelId="{C85B61C0-2353-4A0F-A115-7DE564BD1468}" srcId="{9A0101D2-714A-4C3A-9BB4-722AF1191D05}" destId="{5535A4ED-797B-422E-8C34-631F1D32B0AE}" srcOrd="4" destOrd="0" parTransId="{495DB037-4697-4155-A930-3821E079069E}" sibTransId="{49F6F585-4E7F-4A70-AFF0-34C70AE79685}"/>
    <dgm:cxn modelId="{3E113E02-AA4A-464E-9513-B58769F83A3C}" srcId="{9A0101D2-714A-4C3A-9BB4-722AF1191D05}" destId="{2443B329-0C98-42E2-9EAB-278730FAE124}" srcOrd="9" destOrd="0" parTransId="{82D070C6-0D28-4170-BD03-742F085B7228}" sibTransId="{911DDA80-2FB5-455C-8FFB-21273DF2FBEF}"/>
    <dgm:cxn modelId="{3C2A88D4-A042-4B6E-B2E6-5A509D29F1C1}" type="presOf" srcId="{DB1D796A-E524-4187-BA2E-0C28B39F6F91}" destId="{17413E02-663D-4A98-BDD7-57B42C8F71B9}" srcOrd="0" destOrd="6" presId="urn:microsoft.com/office/officeart/2005/8/layout/vList2"/>
    <dgm:cxn modelId="{6A1F59E8-9E07-45B6-BC15-A0BD037E362E}" type="presOf" srcId="{146BCABB-C6C6-47F0-B115-B5A370955111}" destId="{17413E02-663D-4A98-BDD7-57B42C8F71B9}" srcOrd="0" destOrd="7" presId="urn:microsoft.com/office/officeart/2005/8/layout/vList2"/>
    <dgm:cxn modelId="{95D58E2B-853E-4370-839C-C799C7A65FC2}" type="presOf" srcId="{D102CFD0-73A2-40F7-A98F-A8580A7A5D99}" destId="{17413E02-663D-4A98-BDD7-57B42C8F71B9}" srcOrd="0" destOrd="10" presId="urn:microsoft.com/office/officeart/2005/8/layout/vList2"/>
    <dgm:cxn modelId="{FE6D60DC-D2DA-4B5F-B27A-61547CC70A93}" srcId="{9A0101D2-714A-4C3A-9BB4-722AF1191D05}" destId="{7993F1FE-D9C4-4D0C-A45F-45924F65A892}" srcOrd="5" destOrd="0" parTransId="{53E367D0-0E46-49CD-AE62-DD6FCB5097B0}" sibTransId="{4E04A6BB-B871-4A6B-8E7B-EA5B3751B90D}"/>
    <dgm:cxn modelId="{554A0E5E-3D1A-42C4-B165-EB054547E770}" srcId="{9A0101D2-714A-4C3A-9BB4-722AF1191D05}" destId="{E0ABBA38-0C69-4360-B3F0-309B63DCF31A}" srcOrd="1" destOrd="0" parTransId="{DC0DABB6-56C5-4037-AD0B-640F09CEBFD2}" sibTransId="{A46FA15C-8996-4727-8E66-DEB397ACE252}"/>
    <dgm:cxn modelId="{0B360D3A-EC27-44F6-BCE7-8FF004E3041D}" srcId="{9A0101D2-714A-4C3A-9BB4-722AF1191D05}" destId="{D102CFD0-73A2-40F7-A98F-A8580A7A5D99}" srcOrd="10" destOrd="0" parTransId="{BFAB583D-11A9-49C9-AE09-6A7E7019E318}" sibTransId="{EF074EC0-1A79-4803-BFC2-FCC56FC2E6C7}"/>
    <dgm:cxn modelId="{2508E4C1-EDC0-437D-AF8F-828C33F844FC}" type="presOf" srcId="{491EAAD7-5EA7-4246-B1C9-63C8E5B4E064}" destId="{17413E02-663D-4A98-BDD7-57B42C8F71B9}" srcOrd="0" destOrd="0" presId="urn:microsoft.com/office/officeart/2005/8/layout/vList2"/>
    <dgm:cxn modelId="{F5B04BEA-451F-4E4C-9D17-82DDA2583863}" srcId="{9A0101D2-714A-4C3A-9BB4-722AF1191D05}" destId="{146BCABB-C6C6-47F0-B115-B5A370955111}" srcOrd="7" destOrd="0" parTransId="{94D71910-FD48-4A44-B41C-24D503592DE5}" sibTransId="{4A586EC8-474C-4007-8BF2-20BAD6941BA5}"/>
    <dgm:cxn modelId="{AF963EE3-FD06-44C5-BF7D-9582B9500952}" type="presOf" srcId="{86F93F74-E6FF-49B8-9BD7-94946270DD80}" destId="{17413E02-663D-4A98-BDD7-57B42C8F71B9}" srcOrd="0" destOrd="3" presId="urn:microsoft.com/office/officeart/2005/8/layout/vList2"/>
    <dgm:cxn modelId="{FDCCBB9A-EE89-4FCC-9E6E-BB691AEF4789}" type="presOf" srcId="{F4CE57E8-1B04-4C1A-BEBA-79246783E4BC}" destId="{17413E02-663D-4A98-BDD7-57B42C8F71B9}" srcOrd="0" destOrd="2" presId="urn:microsoft.com/office/officeart/2005/8/layout/vList2"/>
    <dgm:cxn modelId="{8F2B143A-92A7-4098-979A-F23817736225}" type="presOf" srcId="{E0ABBA38-0C69-4360-B3F0-309B63DCF31A}" destId="{17413E02-663D-4A98-BDD7-57B42C8F71B9}" srcOrd="0" destOrd="1" presId="urn:microsoft.com/office/officeart/2005/8/layout/vList2"/>
    <dgm:cxn modelId="{7A35E536-EEA7-4E14-901E-A73B30494382}" srcId="{9A0101D2-714A-4C3A-9BB4-722AF1191D05}" destId="{491EAAD7-5EA7-4246-B1C9-63C8E5B4E064}" srcOrd="0" destOrd="0" parTransId="{194EBF1B-11DA-4E08-876C-2E472D67E48E}" sibTransId="{756037BF-90D9-489A-9005-8DF6E15A9395}"/>
    <dgm:cxn modelId="{A7C7311D-1EBC-4C89-B23B-FA5540A8D112}" srcId="{9A0101D2-714A-4C3A-9BB4-722AF1191D05}" destId="{E7603604-DEBB-42CA-8604-7C0FC45F9B9F}" srcOrd="8" destOrd="0" parTransId="{676A74B9-3D03-4E04-84FF-6A5E913C9E89}" sibTransId="{F4CE3CF2-32A0-4D52-B5B0-508BD9E73D65}"/>
    <dgm:cxn modelId="{5FFC6D07-4291-4827-81AC-CEC88F628CF1}" srcId="{9A0101D2-714A-4C3A-9BB4-722AF1191D05}" destId="{86F93F74-E6FF-49B8-9BD7-94946270DD80}" srcOrd="3" destOrd="0" parTransId="{2B8C4F13-1F49-4BEF-90D2-1D8E608C9E9E}" sibTransId="{8D015966-4AD3-489B-BCAC-BB52C2815301}"/>
    <dgm:cxn modelId="{EB38C8F5-7C79-40C1-816D-6B67CE12513B}" srcId="{CF9177AD-612D-4E6C-BE51-27A109FE5557}" destId="{9A0101D2-714A-4C3A-9BB4-722AF1191D05}" srcOrd="0" destOrd="0" parTransId="{6B155AEE-8CBA-4F7B-95B3-B6FCD492141F}" sibTransId="{773D0429-0400-4A99-BC59-BDD3AD1F1000}"/>
    <dgm:cxn modelId="{3CD8AC81-2DEA-4FF6-9FC8-A7859C9A7140}" type="presOf" srcId="{834DE38F-3560-4F69-A58D-1BFF5F1D4F9C}" destId="{17413E02-663D-4A98-BDD7-57B42C8F71B9}" srcOrd="0" destOrd="11" presId="urn:microsoft.com/office/officeart/2005/8/layout/vList2"/>
    <dgm:cxn modelId="{6F5C012F-18F2-4E0F-9F6C-C273A5B33157}" type="presOf" srcId="{2443B329-0C98-42E2-9EAB-278730FAE124}" destId="{17413E02-663D-4A98-BDD7-57B42C8F71B9}" srcOrd="0" destOrd="9" presId="urn:microsoft.com/office/officeart/2005/8/layout/vList2"/>
    <dgm:cxn modelId="{2D314581-955D-4B8A-9964-0086CC8C583C}" type="presOf" srcId="{E7603604-DEBB-42CA-8604-7C0FC45F9B9F}" destId="{17413E02-663D-4A98-BDD7-57B42C8F71B9}" srcOrd="0" destOrd="8" presId="urn:microsoft.com/office/officeart/2005/8/layout/vList2"/>
    <dgm:cxn modelId="{C07B9C05-6CC2-4423-93A0-0128D2160F47}" type="presParOf" srcId="{352466FD-A48B-41F3-AAD2-3954A0FB1C68}" destId="{B9AE1276-5926-430C-993E-6FECF2A06681}" srcOrd="0" destOrd="0" presId="urn:microsoft.com/office/officeart/2005/8/layout/vList2"/>
    <dgm:cxn modelId="{029E168E-2424-4092-ABC7-31516C7EC0FD}" type="presParOf" srcId="{352466FD-A48B-41F3-AAD2-3954A0FB1C68}" destId="{17413E02-663D-4A98-BDD7-57B42C8F71B9}" srcOrd="1"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FFA2F0-59C3-4A78-9D7D-570C5B9F9044}" type="doc">
      <dgm:prSet loTypeId="urn:microsoft.com/office/officeart/2005/8/layout/vList2" loCatId="list" qsTypeId="urn:microsoft.com/office/officeart/2005/8/quickstyle/simple1" qsCatId="simple" csTypeId="urn:microsoft.com/office/officeart/2005/8/colors/accent3_4" csCatId="accent3" phldr="1"/>
      <dgm:spPr/>
      <dgm:t>
        <a:bodyPr/>
        <a:lstStyle/>
        <a:p>
          <a:endParaRPr lang="en-US"/>
        </a:p>
      </dgm:t>
    </dgm:pt>
    <dgm:pt modelId="{BCBA3EEA-6EAE-4BC1-BDF3-BAB8DE230725}">
      <dgm:prSet custT="1"/>
      <dgm:spPr/>
      <dgm:t>
        <a:bodyPr/>
        <a:lstStyle/>
        <a:p>
          <a:pPr algn="ctr" rtl="0"/>
          <a:r>
            <a:rPr lang="en-US" sz="1050" b="1" dirty="0"/>
            <a:t>Non-Embedded</a:t>
          </a:r>
          <a:endParaRPr lang="en-US" sz="1050" dirty="0"/>
        </a:p>
      </dgm:t>
    </dgm:pt>
    <dgm:pt modelId="{B607DA4F-55D6-47D0-8BF3-FD7D11599386}" type="parTrans" cxnId="{6E9F56E7-3D2C-41CA-87E5-0C25A5D7830A}">
      <dgm:prSet/>
      <dgm:spPr/>
      <dgm:t>
        <a:bodyPr/>
        <a:lstStyle/>
        <a:p>
          <a:endParaRPr lang="en-US" sz="1600"/>
        </a:p>
      </dgm:t>
    </dgm:pt>
    <dgm:pt modelId="{B9A57529-37BA-4BB9-B7C8-D3B9616BC38C}" type="sibTrans" cxnId="{6E9F56E7-3D2C-41CA-87E5-0C25A5D7830A}">
      <dgm:prSet/>
      <dgm:spPr/>
      <dgm:t>
        <a:bodyPr/>
        <a:lstStyle/>
        <a:p>
          <a:endParaRPr lang="en-US" sz="1600"/>
        </a:p>
      </dgm:t>
    </dgm:pt>
    <dgm:pt modelId="{F3D341AF-366C-4788-B8EC-DB032E09E892}">
      <dgm:prSet custT="1"/>
      <dgm:spPr/>
      <dgm:t>
        <a:bodyPr/>
        <a:lstStyle/>
        <a:p>
          <a:pPr rtl="0"/>
          <a:r>
            <a:rPr lang="en-US" sz="900" dirty="0"/>
            <a:t>Bilingual Dictionary (Science) *</a:t>
          </a:r>
        </a:p>
      </dgm:t>
    </dgm:pt>
    <dgm:pt modelId="{EA4BFB63-EBB1-4FCE-A516-63C9F004876A}" type="parTrans" cxnId="{C2F128C8-0A41-443B-B11F-4ADE411856AD}">
      <dgm:prSet/>
      <dgm:spPr/>
      <dgm:t>
        <a:bodyPr/>
        <a:lstStyle/>
        <a:p>
          <a:endParaRPr lang="en-US" sz="1600"/>
        </a:p>
      </dgm:t>
    </dgm:pt>
    <dgm:pt modelId="{387EF2B2-CADD-4EFA-AA88-6375B06748CD}" type="sibTrans" cxnId="{C2F128C8-0A41-443B-B11F-4ADE411856AD}">
      <dgm:prSet/>
      <dgm:spPr/>
      <dgm:t>
        <a:bodyPr/>
        <a:lstStyle/>
        <a:p>
          <a:endParaRPr lang="en-US" sz="1600"/>
        </a:p>
      </dgm:t>
    </dgm:pt>
    <dgm:pt modelId="{F1CA56FA-88B2-420F-9E3B-04CA897FCB37}">
      <dgm:prSet custT="1"/>
      <dgm:spPr/>
      <dgm:t>
        <a:bodyPr/>
        <a:lstStyle/>
        <a:p>
          <a:pPr rtl="0"/>
          <a:r>
            <a:rPr lang="en-US" sz="900" dirty="0"/>
            <a:t>Color Contrast</a:t>
          </a:r>
        </a:p>
      </dgm:t>
    </dgm:pt>
    <dgm:pt modelId="{7DC91959-4740-4CB5-A597-AFE66374A51C}" type="parTrans" cxnId="{AE146431-73D6-416D-BB5E-DE7DD86CCCBA}">
      <dgm:prSet/>
      <dgm:spPr/>
      <dgm:t>
        <a:bodyPr/>
        <a:lstStyle/>
        <a:p>
          <a:endParaRPr lang="en-US" sz="1600"/>
        </a:p>
      </dgm:t>
    </dgm:pt>
    <dgm:pt modelId="{6D79B2C9-722E-4B3F-90A1-1BB9E4017EC7}" type="sibTrans" cxnId="{AE146431-73D6-416D-BB5E-DE7DD86CCCBA}">
      <dgm:prSet/>
      <dgm:spPr/>
      <dgm:t>
        <a:bodyPr/>
        <a:lstStyle/>
        <a:p>
          <a:endParaRPr lang="en-US" sz="1600"/>
        </a:p>
      </dgm:t>
    </dgm:pt>
    <dgm:pt modelId="{8E6E0CF9-4301-4158-B45C-347D516D3073}">
      <dgm:prSet custT="1"/>
      <dgm:spPr/>
      <dgm:t>
        <a:bodyPr/>
        <a:lstStyle/>
        <a:p>
          <a:pPr rtl="0"/>
          <a:r>
            <a:rPr lang="en-US" sz="900" dirty="0"/>
            <a:t>Color Overlay</a:t>
          </a:r>
        </a:p>
      </dgm:t>
    </dgm:pt>
    <dgm:pt modelId="{06C465C0-CAAF-4AC8-B457-40C6298D5BF4}" type="parTrans" cxnId="{AE5D6C1A-907B-46BC-882F-0D5C40C5E8E7}">
      <dgm:prSet/>
      <dgm:spPr/>
      <dgm:t>
        <a:bodyPr/>
        <a:lstStyle/>
        <a:p>
          <a:endParaRPr lang="en-US" sz="1600"/>
        </a:p>
      </dgm:t>
    </dgm:pt>
    <dgm:pt modelId="{279A0DFD-7BE1-4DA0-ADCE-05F6E1475015}" type="sibTrans" cxnId="{AE5D6C1A-907B-46BC-882F-0D5C40C5E8E7}">
      <dgm:prSet/>
      <dgm:spPr/>
      <dgm:t>
        <a:bodyPr/>
        <a:lstStyle/>
        <a:p>
          <a:endParaRPr lang="en-US" sz="1600"/>
        </a:p>
      </dgm:t>
    </dgm:pt>
    <dgm:pt modelId="{00705D06-A784-4613-B93C-2E2CA899C457}">
      <dgm:prSet custT="1"/>
      <dgm:spPr/>
      <dgm:t>
        <a:bodyPr/>
        <a:lstStyle/>
        <a:p>
          <a:pPr rtl="0"/>
          <a:r>
            <a:rPr lang="en-US" sz="900" dirty="0"/>
            <a:t>Magnification</a:t>
          </a:r>
        </a:p>
      </dgm:t>
    </dgm:pt>
    <dgm:pt modelId="{CF96D105-8942-484D-82BF-DB3646528103}" type="parTrans" cxnId="{997B5B4F-17F1-4BCC-988B-1414FE79DFB2}">
      <dgm:prSet/>
      <dgm:spPr/>
      <dgm:t>
        <a:bodyPr/>
        <a:lstStyle/>
        <a:p>
          <a:endParaRPr lang="en-US" sz="1600"/>
        </a:p>
      </dgm:t>
    </dgm:pt>
    <dgm:pt modelId="{01015A2C-CE9D-4DC2-B858-5E1A291A21F4}" type="sibTrans" cxnId="{997B5B4F-17F1-4BCC-988B-1414FE79DFB2}">
      <dgm:prSet/>
      <dgm:spPr/>
      <dgm:t>
        <a:bodyPr/>
        <a:lstStyle/>
        <a:p>
          <a:endParaRPr lang="en-US" sz="1600"/>
        </a:p>
      </dgm:t>
    </dgm:pt>
    <dgm:pt modelId="{EB3F9FA0-A3C3-46FE-AEF3-88A9580C4B8A}">
      <dgm:prSet custT="1"/>
      <dgm:spPr/>
      <dgm:t>
        <a:bodyPr/>
        <a:lstStyle/>
        <a:p>
          <a:pPr rtl="0"/>
          <a:r>
            <a:rPr lang="en-US" sz="900" dirty="0"/>
            <a:t>Noise Buffer </a:t>
          </a:r>
        </a:p>
      </dgm:t>
    </dgm:pt>
    <dgm:pt modelId="{D2145D86-D601-499C-95EF-01C92593871E}" type="parTrans" cxnId="{6DC2544F-B1C2-4A43-A4CC-F8C31718D12C}">
      <dgm:prSet/>
      <dgm:spPr/>
      <dgm:t>
        <a:bodyPr/>
        <a:lstStyle/>
        <a:p>
          <a:endParaRPr lang="en-US" sz="1600"/>
        </a:p>
      </dgm:t>
    </dgm:pt>
    <dgm:pt modelId="{07F991C7-A910-43DA-9274-8F7A9A45DE58}" type="sibTrans" cxnId="{6DC2544F-B1C2-4A43-A4CC-F8C31718D12C}">
      <dgm:prSet/>
      <dgm:spPr/>
      <dgm:t>
        <a:bodyPr/>
        <a:lstStyle/>
        <a:p>
          <a:endParaRPr lang="en-US" sz="1600"/>
        </a:p>
      </dgm:t>
    </dgm:pt>
    <dgm:pt modelId="{9D56F12B-6422-4712-8CB9-A983BAD44E81}">
      <dgm:prSet custT="1"/>
      <dgm:spPr/>
      <dgm:t>
        <a:bodyPr/>
        <a:lstStyle/>
        <a:p>
          <a:pPr rtl="0"/>
          <a:r>
            <a:rPr lang="en-US" sz="900" dirty="0">
              <a:solidFill>
                <a:schemeClr val="tx1"/>
              </a:solidFill>
            </a:rPr>
            <a:t>Read Aloud</a:t>
          </a:r>
        </a:p>
      </dgm:t>
    </dgm:pt>
    <dgm:pt modelId="{E910A3F8-81F5-47E3-A4FD-3DF8E375F012}" type="parTrans" cxnId="{FE897B48-EDAB-4DE7-A89C-CFDD9046F4AA}">
      <dgm:prSet/>
      <dgm:spPr/>
      <dgm:t>
        <a:bodyPr/>
        <a:lstStyle/>
        <a:p>
          <a:endParaRPr lang="en-US" sz="1600"/>
        </a:p>
      </dgm:t>
    </dgm:pt>
    <dgm:pt modelId="{7006EC0A-6767-4D3C-B1D9-34B7BE1C4BAC}" type="sibTrans" cxnId="{FE897B48-EDAB-4DE7-A89C-CFDD9046F4AA}">
      <dgm:prSet/>
      <dgm:spPr/>
      <dgm:t>
        <a:bodyPr/>
        <a:lstStyle/>
        <a:p>
          <a:endParaRPr lang="en-US" sz="1600"/>
        </a:p>
      </dgm:t>
    </dgm:pt>
    <dgm:pt modelId="{04C2D8CF-7F9A-4DD3-83A5-CB95AD2CD6A6}">
      <dgm:prSet custT="1"/>
      <dgm:spPr/>
      <dgm:t>
        <a:bodyPr/>
        <a:lstStyle/>
        <a:p>
          <a:pPr rtl="0"/>
          <a:r>
            <a:rPr lang="en-US" sz="900" dirty="0"/>
            <a:t>Separate Setting</a:t>
          </a:r>
        </a:p>
      </dgm:t>
    </dgm:pt>
    <dgm:pt modelId="{8BE7EC51-A93C-45F0-96DC-C60575566B0F}" type="parTrans" cxnId="{323DD750-21F3-4D4A-BB87-F8B816EAEF4F}">
      <dgm:prSet/>
      <dgm:spPr/>
      <dgm:t>
        <a:bodyPr/>
        <a:lstStyle/>
        <a:p>
          <a:endParaRPr lang="en-US" sz="1600"/>
        </a:p>
      </dgm:t>
    </dgm:pt>
    <dgm:pt modelId="{73E19C0C-6A59-44E2-8268-0C1E24BA5F2C}" type="sibTrans" cxnId="{323DD750-21F3-4D4A-BB87-F8B816EAEF4F}">
      <dgm:prSet/>
      <dgm:spPr/>
      <dgm:t>
        <a:bodyPr/>
        <a:lstStyle/>
        <a:p>
          <a:endParaRPr lang="en-US" sz="1600"/>
        </a:p>
      </dgm:t>
    </dgm:pt>
    <dgm:pt modelId="{B6F2FC46-739C-4324-A27D-DB5B20EC254F}">
      <dgm:prSet custT="1"/>
      <dgm:spPr/>
      <dgm:t>
        <a:bodyPr/>
        <a:lstStyle/>
        <a:p>
          <a:pPr rtl="0"/>
          <a:r>
            <a:rPr lang="en-US" sz="900" dirty="0"/>
            <a:t>Translation Glossary (Math) </a:t>
          </a:r>
          <a:r>
            <a:rPr lang="en-US" sz="900" b="1" dirty="0">
              <a:solidFill>
                <a:schemeClr val="tx1"/>
              </a:solidFill>
            </a:rPr>
            <a:t>* </a:t>
          </a:r>
          <a:r>
            <a:rPr lang="en-US" sz="900" dirty="0"/>
            <a:t>(Includes Illustrative Glossary as an available language support)</a:t>
          </a:r>
          <a:r>
            <a:rPr lang="en-US" sz="900" b="1" dirty="0">
              <a:solidFill>
                <a:schemeClr val="tx1"/>
              </a:solidFill>
            </a:rPr>
            <a:t> (Note: These must be requested through Helpdesk and accompany a large-print test booklet.)</a:t>
          </a:r>
          <a:endParaRPr lang="en-US" sz="900" dirty="0"/>
        </a:p>
      </dgm:t>
    </dgm:pt>
    <dgm:pt modelId="{FCEC142E-4E3F-4019-BF57-C95EAA014D98}" type="parTrans" cxnId="{3806120F-1F8E-40B6-B1F1-3E4385CCE153}">
      <dgm:prSet/>
      <dgm:spPr/>
      <dgm:t>
        <a:bodyPr/>
        <a:lstStyle/>
        <a:p>
          <a:endParaRPr lang="en-US" sz="1600"/>
        </a:p>
      </dgm:t>
    </dgm:pt>
    <dgm:pt modelId="{3F1DE0E7-4979-48BE-9713-FEC781C64B68}" type="sibTrans" cxnId="{3806120F-1F8E-40B6-B1F1-3E4385CCE153}">
      <dgm:prSet/>
      <dgm:spPr/>
      <dgm:t>
        <a:bodyPr/>
        <a:lstStyle/>
        <a:p>
          <a:endParaRPr lang="en-US" sz="1600"/>
        </a:p>
      </dgm:t>
    </dgm:pt>
    <dgm:pt modelId="{AC280252-459E-4C93-84D5-D3D2743263FF}">
      <dgm:prSet custT="1"/>
      <dgm:spPr/>
      <dgm:t>
        <a:bodyPr/>
        <a:lstStyle/>
        <a:p>
          <a:pPr rtl="0"/>
          <a:r>
            <a:rPr lang="en-US" sz="900" dirty="0">
              <a:hlinkClick xmlns:r="http://schemas.openxmlformats.org/officeDocument/2006/relationships" r:id="rId1"/>
            </a:rPr>
            <a:t>Translation Test Directions</a:t>
          </a:r>
          <a:r>
            <a:rPr lang="en-US" sz="900" b="1" dirty="0">
              <a:solidFill>
                <a:schemeClr val="tx1"/>
              </a:solidFill>
            </a:rPr>
            <a:t>* </a:t>
          </a:r>
          <a:r>
            <a:rPr lang="en-US" sz="900" b="0" dirty="0">
              <a:solidFill>
                <a:schemeClr val="tx1"/>
              </a:solidFill>
            </a:rPr>
            <a:t>(Math, ELA)</a:t>
          </a:r>
          <a:r>
            <a:rPr lang="en-US" sz="900" b="0" dirty="0"/>
            <a:t>^ </a:t>
          </a:r>
        </a:p>
      </dgm:t>
    </dgm:pt>
    <dgm:pt modelId="{3223BE4C-B6C0-444F-B2B7-32EEB2DEC199}" type="parTrans" cxnId="{D62399B5-E37E-4FC1-85B2-36EC795A3D50}">
      <dgm:prSet/>
      <dgm:spPr/>
      <dgm:t>
        <a:bodyPr/>
        <a:lstStyle/>
        <a:p>
          <a:endParaRPr lang="en-US" sz="1600"/>
        </a:p>
      </dgm:t>
    </dgm:pt>
    <dgm:pt modelId="{93B4B1F4-E508-4EC9-BAE2-D80AACF84D54}" type="sibTrans" cxnId="{D62399B5-E37E-4FC1-85B2-36EC795A3D50}">
      <dgm:prSet/>
      <dgm:spPr/>
      <dgm:t>
        <a:bodyPr/>
        <a:lstStyle/>
        <a:p>
          <a:endParaRPr lang="en-US" sz="1600"/>
        </a:p>
      </dgm:t>
    </dgm:pt>
    <dgm:pt modelId="{113BD03C-C7F3-4600-9205-5E2B08F2A4B0}">
      <dgm:prSet custT="1"/>
      <dgm:spPr/>
      <dgm:t>
        <a:bodyPr/>
        <a:lstStyle/>
        <a:p>
          <a:pPr rtl="0"/>
          <a:r>
            <a:rPr lang="en-US" sz="900" dirty="0"/>
            <a:t>Read Aloud in Spanish (Math, Science) </a:t>
          </a:r>
          <a:r>
            <a:rPr lang="en-US" sz="900" b="1" dirty="0">
              <a:solidFill>
                <a:schemeClr val="tx1"/>
              </a:solidFill>
            </a:rPr>
            <a:t>*</a:t>
          </a:r>
          <a:endParaRPr lang="en-US" sz="900" b="1" dirty="0">
            <a:solidFill>
              <a:srgbClr val="FF0000"/>
            </a:solidFill>
          </a:endParaRPr>
        </a:p>
      </dgm:t>
    </dgm:pt>
    <dgm:pt modelId="{51F22094-FF1F-4CF0-993C-755BA30E9D63}" type="parTrans" cxnId="{A1BC0AFA-7B0A-4B0F-8829-69BA92E501D9}">
      <dgm:prSet/>
      <dgm:spPr/>
      <dgm:t>
        <a:bodyPr/>
        <a:lstStyle/>
        <a:p>
          <a:endParaRPr lang="en-US" sz="1600"/>
        </a:p>
      </dgm:t>
    </dgm:pt>
    <dgm:pt modelId="{517FEE2A-1CA4-4816-8941-316689F41980}" type="sibTrans" cxnId="{A1BC0AFA-7B0A-4B0F-8829-69BA92E501D9}">
      <dgm:prSet/>
      <dgm:spPr/>
      <dgm:t>
        <a:bodyPr/>
        <a:lstStyle/>
        <a:p>
          <a:endParaRPr lang="en-US" sz="1600"/>
        </a:p>
      </dgm:t>
    </dgm:pt>
    <dgm:pt modelId="{B7758F38-9CA0-403B-B3E2-896DF881D339}">
      <dgm:prSet custT="1"/>
      <dgm:spPr/>
      <dgm:t>
        <a:bodyPr/>
        <a:lstStyle/>
        <a:p>
          <a:pPr rtl="0"/>
          <a:r>
            <a:rPr lang="en-US" sz="900" dirty="0"/>
            <a:t>Simplified Test Directions^</a:t>
          </a:r>
        </a:p>
      </dgm:t>
    </dgm:pt>
    <dgm:pt modelId="{2262F594-42DB-4E2E-8A44-57BF89434C51}" type="parTrans" cxnId="{72C77631-7C2A-40C4-8CE5-C4A3D432954F}">
      <dgm:prSet/>
      <dgm:spPr/>
      <dgm:t>
        <a:bodyPr/>
        <a:lstStyle/>
        <a:p>
          <a:endParaRPr lang="en-US" sz="1600"/>
        </a:p>
      </dgm:t>
    </dgm:pt>
    <dgm:pt modelId="{D8CD488C-7218-40F5-B097-F7B0D071EDF9}" type="sibTrans" cxnId="{72C77631-7C2A-40C4-8CE5-C4A3D432954F}">
      <dgm:prSet/>
      <dgm:spPr/>
      <dgm:t>
        <a:bodyPr/>
        <a:lstStyle/>
        <a:p>
          <a:endParaRPr lang="en-US" sz="1600"/>
        </a:p>
      </dgm:t>
    </dgm:pt>
    <dgm:pt modelId="{7ECE2B03-4EDD-4B73-9388-6EF047B00398}">
      <dgm:prSet custT="1"/>
      <dgm:spPr/>
      <dgm:t>
        <a:bodyPr/>
        <a:lstStyle/>
        <a:p>
          <a:pPr rtl="0"/>
          <a:r>
            <a:rPr lang="en-US" sz="900" dirty="0"/>
            <a:t>Amplification</a:t>
          </a:r>
          <a:endParaRPr lang="en-US" sz="900" dirty="0">
            <a:solidFill>
              <a:srgbClr val="FF0000"/>
            </a:solidFill>
          </a:endParaRPr>
        </a:p>
      </dgm:t>
    </dgm:pt>
    <dgm:pt modelId="{715B97C0-D59C-43D6-A86B-07D0642D44D6}" type="parTrans" cxnId="{38E01926-405D-4568-8C7C-A1B2FF2CF848}">
      <dgm:prSet/>
      <dgm:spPr/>
      <dgm:t>
        <a:bodyPr/>
        <a:lstStyle/>
        <a:p>
          <a:endParaRPr lang="en-US"/>
        </a:p>
      </dgm:t>
    </dgm:pt>
    <dgm:pt modelId="{94565970-FDB9-44F4-B53F-13D2B72A2744}" type="sibTrans" cxnId="{38E01926-405D-4568-8C7C-A1B2FF2CF848}">
      <dgm:prSet/>
      <dgm:spPr/>
      <dgm:t>
        <a:bodyPr/>
        <a:lstStyle/>
        <a:p>
          <a:endParaRPr lang="en-US"/>
        </a:p>
      </dgm:t>
    </dgm:pt>
    <dgm:pt modelId="{FE26820E-2A0D-4F61-8B27-1E49C6686598}">
      <dgm:prSet custT="1"/>
      <dgm:spPr/>
      <dgm:t>
        <a:bodyPr/>
        <a:lstStyle/>
        <a:p>
          <a:pPr rtl="0"/>
          <a:r>
            <a:rPr lang="en-US" sz="900" dirty="0"/>
            <a:t>Native Language Reader Directions (Science)</a:t>
          </a:r>
          <a:r>
            <a:rPr lang="en-US" sz="900" b="1" dirty="0"/>
            <a:t> *</a:t>
          </a:r>
          <a:endParaRPr lang="en-US" sz="900" dirty="0"/>
        </a:p>
      </dgm:t>
    </dgm:pt>
    <dgm:pt modelId="{8B5E7E15-EEEC-434C-937B-0EE136873674}" type="parTrans" cxnId="{B7F8459A-DFC2-4557-8949-BCA8A13CC5E3}">
      <dgm:prSet/>
      <dgm:spPr/>
      <dgm:t>
        <a:bodyPr/>
        <a:lstStyle/>
        <a:p>
          <a:endParaRPr lang="en-US"/>
        </a:p>
      </dgm:t>
    </dgm:pt>
    <dgm:pt modelId="{6E1F1368-8B47-4365-BDAB-8542A45790B6}" type="sibTrans" cxnId="{B7F8459A-DFC2-4557-8949-BCA8A13CC5E3}">
      <dgm:prSet/>
      <dgm:spPr/>
      <dgm:t>
        <a:bodyPr/>
        <a:lstStyle/>
        <a:p>
          <a:endParaRPr lang="en-US"/>
        </a:p>
      </dgm:t>
    </dgm:pt>
    <dgm:pt modelId="{10B31F6D-BD25-4451-9E62-7BC18FBCDE12}" type="pres">
      <dgm:prSet presAssocID="{1BFFA2F0-59C3-4A78-9D7D-570C5B9F9044}" presName="linear" presStyleCnt="0">
        <dgm:presLayoutVars>
          <dgm:animLvl val="lvl"/>
          <dgm:resizeHandles val="exact"/>
        </dgm:presLayoutVars>
      </dgm:prSet>
      <dgm:spPr/>
      <dgm:t>
        <a:bodyPr/>
        <a:lstStyle/>
        <a:p>
          <a:endParaRPr lang="en-US"/>
        </a:p>
      </dgm:t>
    </dgm:pt>
    <dgm:pt modelId="{167FE976-5F71-4F88-9B91-7AC466D71894}" type="pres">
      <dgm:prSet presAssocID="{BCBA3EEA-6EAE-4BC1-BDF3-BAB8DE230725}" presName="parentText" presStyleLbl="node1" presStyleIdx="0" presStyleCnt="1" custScaleX="48661" custScaleY="27444" custLinFactNeighborX="-22591" custLinFactNeighborY="-799">
        <dgm:presLayoutVars>
          <dgm:chMax val="0"/>
          <dgm:bulletEnabled val="1"/>
        </dgm:presLayoutVars>
      </dgm:prSet>
      <dgm:spPr/>
      <dgm:t>
        <a:bodyPr/>
        <a:lstStyle/>
        <a:p>
          <a:endParaRPr lang="en-US"/>
        </a:p>
      </dgm:t>
    </dgm:pt>
    <dgm:pt modelId="{C2A42FA5-1E18-4796-AE1B-0716FF29AF9A}" type="pres">
      <dgm:prSet presAssocID="{BCBA3EEA-6EAE-4BC1-BDF3-BAB8DE230725}" presName="childText" presStyleLbl="revTx" presStyleIdx="0" presStyleCnt="1" custScaleY="110037" custLinFactNeighborX="-6950">
        <dgm:presLayoutVars>
          <dgm:bulletEnabled val="1"/>
        </dgm:presLayoutVars>
      </dgm:prSet>
      <dgm:spPr/>
      <dgm:t>
        <a:bodyPr/>
        <a:lstStyle/>
        <a:p>
          <a:endParaRPr lang="en-US"/>
        </a:p>
      </dgm:t>
    </dgm:pt>
  </dgm:ptLst>
  <dgm:cxnLst>
    <dgm:cxn modelId="{17EB382E-80F1-4A31-B6A0-B492830B7C41}" type="presOf" srcId="{B7758F38-9CA0-403B-B3E2-896DF881D339}" destId="{C2A42FA5-1E18-4796-AE1B-0716FF29AF9A}" srcOrd="0" destOrd="10" presId="urn:microsoft.com/office/officeart/2005/8/layout/vList2"/>
    <dgm:cxn modelId="{198845BA-6BFC-47AC-A3EE-D3163512F139}" type="presOf" srcId="{8E6E0CF9-4301-4158-B45C-347D516D3073}" destId="{C2A42FA5-1E18-4796-AE1B-0716FF29AF9A}" srcOrd="0" destOrd="3" presId="urn:microsoft.com/office/officeart/2005/8/layout/vList2"/>
    <dgm:cxn modelId="{C2F128C8-0A41-443B-B11F-4ADE411856AD}" srcId="{BCBA3EEA-6EAE-4BC1-BDF3-BAB8DE230725}" destId="{F3D341AF-366C-4788-B8EC-DB032E09E892}" srcOrd="1" destOrd="0" parTransId="{EA4BFB63-EBB1-4FCE-A516-63C9F004876A}" sibTransId="{387EF2B2-CADD-4EFA-AA88-6375B06748CD}"/>
    <dgm:cxn modelId="{38E01926-405D-4568-8C7C-A1B2FF2CF848}" srcId="{BCBA3EEA-6EAE-4BC1-BDF3-BAB8DE230725}" destId="{7ECE2B03-4EDD-4B73-9388-6EF047B00398}" srcOrd="0" destOrd="0" parTransId="{715B97C0-D59C-43D6-A86B-07D0642D44D6}" sibTransId="{94565970-FDB9-44F4-B53F-13D2B72A2744}"/>
    <dgm:cxn modelId="{323DD750-21F3-4D4A-BB87-F8B816EAEF4F}" srcId="{BCBA3EEA-6EAE-4BC1-BDF3-BAB8DE230725}" destId="{04C2D8CF-7F9A-4DD3-83A5-CB95AD2CD6A6}" srcOrd="9" destOrd="0" parTransId="{8BE7EC51-A93C-45F0-96DC-C60575566B0F}" sibTransId="{73E19C0C-6A59-44E2-8268-0C1E24BA5F2C}"/>
    <dgm:cxn modelId="{C557119C-1ED7-43C5-85D6-768DEF9E6893}" type="presOf" srcId="{9D56F12B-6422-4712-8CB9-A983BAD44E81}" destId="{C2A42FA5-1E18-4796-AE1B-0716FF29AF9A}" srcOrd="0" destOrd="7" presId="urn:microsoft.com/office/officeart/2005/8/layout/vList2"/>
    <dgm:cxn modelId="{D0E8690C-4A49-44D9-B84A-19BFD798CAA0}" type="presOf" srcId="{F1CA56FA-88B2-420F-9E3B-04CA897FCB37}" destId="{C2A42FA5-1E18-4796-AE1B-0716FF29AF9A}" srcOrd="0" destOrd="2" presId="urn:microsoft.com/office/officeart/2005/8/layout/vList2"/>
    <dgm:cxn modelId="{1D6011C5-7A9B-425A-A9DF-144D9BA1D888}" type="presOf" srcId="{B6F2FC46-739C-4324-A27D-DB5B20EC254F}" destId="{C2A42FA5-1E18-4796-AE1B-0716FF29AF9A}" srcOrd="0" destOrd="11" presId="urn:microsoft.com/office/officeart/2005/8/layout/vList2"/>
    <dgm:cxn modelId="{B7F8459A-DFC2-4557-8949-BCA8A13CC5E3}" srcId="{BCBA3EEA-6EAE-4BC1-BDF3-BAB8DE230725}" destId="{FE26820E-2A0D-4F61-8B27-1E49C6686598}" srcOrd="5" destOrd="0" parTransId="{8B5E7E15-EEEC-434C-937B-0EE136873674}" sibTransId="{6E1F1368-8B47-4365-BDAB-8542A45790B6}"/>
    <dgm:cxn modelId="{FE897B48-EDAB-4DE7-A89C-CFDD9046F4AA}" srcId="{BCBA3EEA-6EAE-4BC1-BDF3-BAB8DE230725}" destId="{9D56F12B-6422-4712-8CB9-A983BAD44E81}" srcOrd="7" destOrd="0" parTransId="{E910A3F8-81F5-47E3-A4FD-3DF8E375F012}" sibTransId="{7006EC0A-6767-4D3C-B1D9-34B7BE1C4BAC}"/>
    <dgm:cxn modelId="{09DE8013-2D4F-4F12-9E26-695371EF8F41}" type="presOf" srcId="{FE26820E-2A0D-4F61-8B27-1E49C6686598}" destId="{C2A42FA5-1E18-4796-AE1B-0716FF29AF9A}" srcOrd="0" destOrd="5" presId="urn:microsoft.com/office/officeart/2005/8/layout/vList2"/>
    <dgm:cxn modelId="{D62399B5-E37E-4FC1-85B2-36EC795A3D50}" srcId="{BCBA3EEA-6EAE-4BC1-BDF3-BAB8DE230725}" destId="{AC280252-459E-4C93-84D5-D3D2743263FF}" srcOrd="12" destOrd="0" parTransId="{3223BE4C-B6C0-444F-B2B7-32EEB2DEC199}" sibTransId="{93B4B1F4-E508-4EC9-BAE2-D80AACF84D54}"/>
    <dgm:cxn modelId="{0F6941F0-4E38-4EB6-AC62-BADF81B61998}" type="presOf" srcId="{EB3F9FA0-A3C3-46FE-AEF3-88A9580C4B8A}" destId="{C2A42FA5-1E18-4796-AE1B-0716FF29AF9A}" srcOrd="0" destOrd="6" presId="urn:microsoft.com/office/officeart/2005/8/layout/vList2"/>
    <dgm:cxn modelId="{997B5B4F-17F1-4BCC-988B-1414FE79DFB2}" srcId="{BCBA3EEA-6EAE-4BC1-BDF3-BAB8DE230725}" destId="{00705D06-A784-4613-B93C-2E2CA899C457}" srcOrd="4" destOrd="0" parTransId="{CF96D105-8942-484D-82BF-DB3646528103}" sibTransId="{01015A2C-CE9D-4DC2-B858-5E1A291A21F4}"/>
    <dgm:cxn modelId="{3806120F-1F8E-40B6-B1F1-3E4385CCE153}" srcId="{BCBA3EEA-6EAE-4BC1-BDF3-BAB8DE230725}" destId="{B6F2FC46-739C-4324-A27D-DB5B20EC254F}" srcOrd="11" destOrd="0" parTransId="{FCEC142E-4E3F-4019-BF57-C95EAA014D98}" sibTransId="{3F1DE0E7-4979-48BE-9713-FEC781C64B68}"/>
    <dgm:cxn modelId="{6E9F56E7-3D2C-41CA-87E5-0C25A5D7830A}" srcId="{1BFFA2F0-59C3-4A78-9D7D-570C5B9F9044}" destId="{BCBA3EEA-6EAE-4BC1-BDF3-BAB8DE230725}" srcOrd="0" destOrd="0" parTransId="{B607DA4F-55D6-47D0-8BF3-FD7D11599386}" sibTransId="{B9A57529-37BA-4BB9-B7C8-D3B9616BC38C}"/>
    <dgm:cxn modelId="{6DC2544F-B1C2-4A43-A4CC-F8C31718D12C}" srcId="{BCBA3EEA-6EAE-4BC1-BDF3-BAB8DE230725}" destId="{EB3F9FA0-A3C3-46FE-AEF3-88A9580C4B8A}" srcOrd="6" destOrd="0" parTransId="{D2145D86-D601-499C-95EF-01C92593871E}" sibTransId="{07F991C7-A910-43DA-9274-8F7A9A45DE58}"/>
    <dgm:cxn modelId="{A3D5BB2B-73A2-49F2-B05E-2C1340A6C116}" type="presOf" srcId="{113BD03C-C7F3-4600-9205-5E2B08F2A4B0}" destId="{C2A42FA5-1E18-4796-AE1B-0716FF29AF9A}" srcOrd="0" destOrd="8" presId="urn:microsoft.com/office/officeart/2005/8/layout/vList2"/>
    <dgm:cxn modelId="{219E93AF-A04F-4EF4-B657-E62E2CE1C99D}" type="presOf" srcId="{F3D341AF-366C-4788-B8EC-DB032E09E892}" destId="{C2A42FA5-1E18-4796-AE1B-0716FF29AF9A}" srcOrd="0" destOrd="1" presId="urn:microsoft.com/office/officeart/2005/8/layout/vList2"/>
    <dgm:cxn modelId="{646EB0E7-A205-43DD-8C7A-2DCBDE8AF57E}" type="presOf" srcId="{04C2D8CF-7F9A-4DD3-83A5-CB95AD2CD6A6}" destId="{C2A42FA5-1E18-4796-AE1B-0716FF29AF9A}" srcOrd="0" destOrd="9" presId="urn:microsoft.com/office/officeart/2005/8/layout/vList2"/>
    <dgm:cxn modelId="{4B4A03AE-48A4-48F4-AC5B-CBAB00363855}" type="presOf" srcId="{AC280252-459E-4C93-84D5-D3D2743263FF}" destId="{C2A42FA5-1E18-4796-AE1B-0716FF29AF9A}" srcOrd="0" destOrd="12" presId="urn:microsoft.com/office/officeart/2005/8/layout/vList2"/>
    <dgm:cxn modelId="{AE5D6C1A-907B-46BC-882F-0D5C40C5E8E7}" srcId="{BCBA3EEA-6EAE-4BC1-BDF3-BAB8DE230725}" destId="{8E6E0CF9-4301-4158-B45C-347D516D3073}" srcOrd="3" destOrd="0" parTransId="{06C465C0-CAAF-4AC8-B457-40C6298D5BF4}" sibTransId="{279A0DFD-7BE1-4DA0-ADCE-05F6E1475015}"/>
    <dgm:cxn modelId="{A66D9874-8489-4A43-90C2-802901B8AB5B}" type="presOf" srcId="{BCBA3EEA-6EAE-4BC1-BDF3-BAB8DE230725}" destId="{167FE976-5F71-4F88-9B91-7AC466D71894}" srcOrd="0" destOrd="0" presId="urn:microsoft.com/office/officeart/2005/8/layout/vList2"/>
    <dgm:cxn modelId="{A1BC0AFA-7B0A-4B0F-8829-69BA92E501D9}" srcId="{BCBA3EEA-6EAE-4BC1-BDF3-BAB8DE230725}" destId="{113BD03C-C7F3-4600-9205-5E2B08F2A4B0}" srcOrd="8" destOrd="0" parTransId="{51F22094-FF1F-4CF0-993C-755BA30E9D63}" sibTransId="{517FEE2A-1CA4-4816-8941-316689F41980}"/>
    <dgm:cxn modelId="{BBD2F110-B263-4E32-AEC4-E6F344EECD9F}" type="presOf" srcId="{7ECE2B03-4EDD-4B73-9388-6EF047B00398}" destId="{C2A42FA5-1E18-4796-AE1B-0716FF29AF9A}" srcOrd="0" destOrd="0" presId="urn:microsoft.com/office/officeart/2005/8/layout/vList2"/>
    <dgm:cxn modelId="{72C77631-7C2A-40C4-8CE5-C4A3D432954F}" srcId="{BCBA3EEA-6EAE-4BC1-BDF3-BAB8DE230725}" destId="{B7758F38-9CA0-403B-B3E2-896DF881D339}" srcOrd="10" destOrd="0" parTransId="{2262F594-42DB-4E2E-8A44-57BF89434C51}" sibTransId="{D8CD488C-7218-40F5-B097-F7B0D071EDF9}"/>
    <dgm:cxn modelId="{468AA248-8F38-4DAF-A9A1-025D51FD1C40}" type="presOf" srcId="{00705D06-A784-4613-B93C-2E2CA899C457}" destId="{C2A42FA5-1E18-4796-AE1B-0716FF29AF9A}" srcOrd="0" destOrd="4" presId="urn:microsoft.com/office/officeart/2005/8/layout/vList2"/>
    <dgm:cxn modelId="{E8C09F73-AEE0-495E-B3DA-F77A8C2F2C54}" type="presOf" srcId="{1BFFA2F0-59C3-4A78-9D7D-570C5B9F9044}" destId="{10B31F6D-BD25-4451-9E62-7BC18FBCDE12}" srcOrd="0" destOrd="0" presId="urn:microsoft.com/office/officeart/2005/8/layout/vList2"/>
    <dgm:cxn modelId="{AE146431-73D6-416D-BB5E-DE7DD86CCCBA}" srcId="{BCBA3EEA-6EAE-4BC1-BDF3-BAB8DE230725}" destId="{F1CA56FA-88B2-420F-9E3B-04CA897FCB37}" srcOrd="2" destOrd="0" parTransId="{7DC91959-4740-4CB5-A597-AFE66374A51C}" sibTransId="{6D79B2C9-722E-4B3F-90A1-1BB9E4017EC7}"/>
    <dgm:cxn modelId="{0B95CB43-9F1F-4688-B6D2-232FF24C6454}" type="presParOf" srcId="{10B31F6D-BD25-4451-9E62-7BC18FBCDE12}" destId="{167FE976-5F71-4F88-9B91-7AC466D71894}" srcOrd="0" destOrd="0" presId="urn:microsoft.com/office/officeart/2005/8/layout/vList2"/>
    <dgm:cxn modelId="{8DBF59EF-7684-4AD6-B491-F43E673F4096}" type="presParOf" srcId="{10B31F6D-BD25-4451-9E62-7BC18FBCDE12}" destId="{C2A42FA5-1E18-4796-AE1B-0716FF29AF9A}" srcOrd="1" destOrd="0" presId="urn:microsoft.com/office/officeart/2005/8/layout/vList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BF2CB8F-A08F-4D46-9C59-FE88FB5413AB}" type="doc">
      <dgm:prSet loTypeId="urn:microsoft.com/office/officeart/2005/8/layout/vList2" loCatId="list" qsTypeId="urn:microsoft.com/office/officeart/2005/8/quickstyle/simple1" qsCatId="simple" csTypeId="urn:microsoft.com/office/officeart/2005/8/colors/accent6_4" csCatId="accent6" phldr="1"/>
      <dgm:spPr/>
      <dgm:t>
        <a:bodyPr/>
        <a:lstStyle/>
        <a:p>
          <a:endParaRPr lang="en-US"/>
        </a:p>
      </dgm:t>
    </dgm:pt>
    <dgm:pt modelId="{EE48F82C-C96B-4C69-A4CD-8E2D9468ADE0}">
      <dgm:prSet custT="1"/>
      <dgm:spPr/>
      <dgm:t>
        <a:bodyPr/>
        <a:lstStyle/>
        <a:p>
          <a:pPr algn="ctr" rtl="0"/>
          <a:r>
            <a:rPr lang="en-US" sz="1050" b="1" dirty="0"/>
            <a:t>Embedded</a:t>
          </a:r>
          <a:endParaRPr lang="en-US" sz="1050" dirty="0"/>
        </a:p>
      </dgm:t>
    </dgm:pt>
    <dgm:pt modelId="{C869595E-11ED-403C-B856-25D708B259EC}" type="parTrans" cxnId="{81BC6A28-098F-4053-AAB5-A0A018645B2A}">
      <dgm:prSet/>
      <dgm:spPr/>
      <dgm:t>
        <a:bodyPr/>
        <a:lstStyle/>
        <a:p>
          <a:endParaRPr lang="en-US" sz="2400"/>
        </a:p>
      </dgm:t>
    </dgm:pt>
    <dgm:pt modelId="{09F69F74-A8B7-47E1-B943-652DCC9A7D9B}" type="sibTrans" cxnId="{81BC6A28-098F-4053-AAB5-A0A018645B2A}">
      <dgm:prSet/>
      <dgm:spPr/>
      <dgm:t>
        <a:bodyPr/>
        <a:lstStyle/>
        <a:p>
          <a:endParaRPr lang="en-US" sz="2400"/>
        </a:p>
      </dgm:t>
    </dgm:pt>
    <dgm:pt modelId="{B952671E-CC56-49A3-A3DC-031BFF51F0C1}">
      <dgm:prSet custT="1"/>
      <dgm:spPr/>
      <dgm:t>
        <a:bodyPr/>
        <a:lstStyle/>
        <a:p>
          <a:pPr rtl="0"/>
          <a:r>
            <a:rPr lang="en-US" sz="1000" dirty="0"/>
            <a:t>American Sign Language (Video)</a:t>
          </a:r>
          <a:r>
            <a:rPr lang="en-US" sz="1000" b="1" dirty="0"/>
            <a:t>^</a:t>
          </a:r>
        </a:p>
      </dgm:t>
    </dgm:pt>
    <dgm:pt modelId="{B32D03F6-650B-41F8-9ED9-BFEE761B52EC}" type="parTrans" cxnId="{A35717DA-D140-42B0-9EA2-D392CC2F904A}">
      <dgm:prSet/>
      <dgm:spPr/>
      <dgm:t>
        <a:bodyPr/>
        <a:lstStyle/>
        <a:p>
          <a:endParaRPr lang="en-US" sz="2400"/>
        </a:p>
      </dgm:t>
    </dgm:pt>
    <dgm:pt modelId="{5F4313E5-76EC-4E4D-9248-17DBC3FBE02C}" type="sibTrans" cxnId="{A35717DA-D140-42B0-9EA2-D392CC2F904A}">
      <dgm:prSet/>
      <dgm:spPr/>
      <dgm:t>
        <a:bodyPr/>
        <a:lstStyle/>
        <a:p>
          <a:endParaRPr lang="en-US" sz="2400"/>
        </a:p>
      </dgm:t>
    </dgm:pt>
    <dgm:pt modelId="{E265CB12-FD04-4233-AE08-18688D88F5D4}">
      <dgm:prSet custT="1"/>
      <dgm:spPr/>
      <dgm:t>
        <a:bodyPr/>
        <a:lstStyle/>
        <a:p>
          <a:pPr rtl="0"/>
          <a:r>
            <a:rPr lang="en-US" sz="1000" dirty="0"/>
            <a:t>Closed Captioning (ELA Listening)</a:t>
          </a:r>
        </a:p>
      </dgm:t>
    </dgm:pt>
    <dgm:pt modelId="{785A05D9-2D43-4550-9378-40128BEF341A}" type="parTrans" cxnId="{F7899B89-7ECE-49CF-B406-4EBB5961399C}">
      <dgm:prSet/>
      <dgm:spPr/>
      <dgm:t>
        <a:bodyPr/>
        <a:lstStyle/>
        <a:p>
          <a:endParaRPr lang="en-US" sz="2400"/>
        </a:p>
      </dgm:t>
    </dgm:pt>
    <dgm:pt modelId="{59C7F698-E877-46FE-B119-DCB2A0B2212F}" type="sibTrans" cxnId="{F7899B89-7ECE-49CF-B406-4EBB5961399C}">
      <dgm:prSet/>
      <dgm:spPr/>
      <dgm:t>
        <a:bodyPr/>
        <a:lstStyle/>
        <a:p>
          <a:endParaRPr lang="en-US" sz="2400"/>
        </a:p>
      </dgm:t>
    </dgm:pt>
    <dgm:pt modelId="{663BEE2B-902C-4709-BFD4-467E1A2EFEE2}">
      <dgm:prSet custT="1"/>
      <dgm:spPr/>
      <dgm:t>
        <a:bodyPr/>
        <a:lstStyle/>
        <a:p>
          <a:pPr rtl="0"/>
          <a:r>
            <a:rPr lang="en-US" sz="1000" dirty="0"/>
            <a:t>Refreshable Braille</a:t>
          </a:r>
        </a:p>
      </dgm:t>
    </dgm:pt>
    <dgm:pt modelId="{42095B31-0B15-4B0E-BB25-EB055C7A52BD}" type="parTrans" cxnId="{4DE48D83-61FC-4012-B8AB-470907C8F833}">
      <dgm:prSet/>
      <dgm:spPr/>
      <dgm:t>
        <a:bodyPr/>
        <a:lstStyle/>
        <a:p>
          <a:endParaRPr lang="en-US" sz="2400"/>
        </a:p>
      </dgm:t>
    </dgm:pt>
    <dgm:pt modelId="{4F258D01-56B8-4205-A92D-7F609CB78966}" type="sibTrans" cxnId="{4DE48D83-61FC-4012-B8AB-470907C8F833}">
      <dgm:prSet/>
      <dgm:spPr/>
      <dgm:t>
        <a:bodyPr/>
        <a:lstStyle/>
        <a:p>
          <a:endParaRPr lang="en-US" sz="2400"/>
        </a:p>
      </dgm:t>
    </dgm:pt>
    <dgm:pt modelId="{5397A5A6-DC50-4736-8D8C-44F17CE13ADB}">
      <dgm:prSet custT="1"/>
      <dgm:spPr/>
      <dgm:t>
        <a:bodyPr/>
        <a:lstStyle/>
        <a:p>
          <a:pPr rtl="0"/>
          <a:r>
            <a:rPr lang="en-US" sz="1000" dirty="0"/>
            <a:t>Braille Type</a:t>
          </a:r>
        </a:p>
      </dgm:t>
    </dgm:pt>
    <dgm:pt modelId="{92174E17-11A9-4D70-BAC6-F0F6CAD1DE72}" type="parTrans" cxnId="{CC3B075F-9533-42A3-9CB1-14138D41F657}">
      <dgm:prSet/>
      <dgm:spPr/>
      <dgm:t>
        <a:bodyPr/>
        <a:lstStyle/>
        <a:p>
          <a:endParaRPr lang="en-US"/>
        </a:p>
      </dgm:t>
    </dgm:pt>
    <dgm:pt modelId="{715FEE51-49D6-4D0D-B2D0-4CBCE2E60F2A}" type="sibTrans" cxnId="{CC3B075F-9533-42A3-9CB1-14138D41F657}">
      <dgm:prSet/>
      <dgm:spPr/>
      <dgm:t>
        <a:bodyPr/>
        <a:lstStyle/>
        <a:p>
          <a:endParaRPr lang="en-US"/>
        </a:p>
      </dgm:t>
    </dgm:pt>
    <dgm:pt modelId="{B7110210-3E3C-4072-924D-F52E8CD34A33}">
      <dgm:prSet custT="1"/>
      <dgm:spPr/>
      <dgm:t>
        <a:bodyPr/>
        <a:lstStyle/>
        <a:p>
          <a:pPr rtl="0"/>
          <a:endParaRPr lang="en-US" sz="1000" b="1" dirty="0"/>
        </a:p>
      </dgm:t>
    </dgm:pt>
    <dgm:pt modelId="{AEF875BD-7497-4CF3-A5D6-9BB70C126F21}" type="parTrans" cxnId="{B2584C3D-5FD9-4C93-B8E5-4FE0EDEF875D}">
      <dgm:prSet/>
      <dgm:spPr/>
      <dgm:t>
        <a:bodyPr/>
        <a:lstStyle/>
        <a:p>
          <a:endParaRPr lang="en-US"/>
        </a:p>
      </dgm:t>
    </dgm:pt>
    <dgm:pt modelId="{84BF292D-B348-493D-BB68-550D35333232}" type="sibTrans" cxnId="{B2584C3D-5FD9-4C93-B8E5-4FE0EDEF875D}">
      <dgm:prSet/>
      <dgm:spPr/>
      <dgm:t>
        <a:bodyPr/>
        <a:lstStyle/>
        <a:p>
          <a:endParaRPr lang="en-US"/>
        </a:p>
      </dgm:t>
    </dgm:pt>
    <dgm:pt modelId="{11E4BA46-5D02-4E98-BC50-FF58B4E96F70}">
      <dgm:prSet custT="1"/>
      <dgm:spPr/>
      <dgm:t>
        <a:bodyPr/>
        <a:lstStyle/>
        <a:p>
          <a:pPr rtl="0"/>
          <a:r>
            <a:rPr lang="en-US" sz="1000" dirty="0"/>
            <a:t>Text-to-Speech ELA Reading Passages (Grades 3-8)</a:t>
          </a:r>
        </a:p>
      </dgm:t>
    </dgm:pt>
    <dgm:pt modelId="{1EE0C0C7-7007-45DE-A1DF-A4569B1A81E9}" type="parTrans" cxnId="{9C8D100B-1320-40C8-99E2-D18FDF341464}">
      <dgm:prSet/>
      <dgm:spPr/>
      <dgm:t>
        <a:bodyPr/>
        <a:lstStyle/>
        <a:p>
          <a:endParaRPr lang="en-US"/>
        </a:p>
      </dgm:t>
    </dgm:pt>
    <dgm:pt modelId="{961F4327-2BE7-4386-9DD4-E3349C01B4E6}" type="sibTrans" cxnId="{9C8D100B-1320-40C8-99E2-D18FDF341464}">
      <dgm:prSet/>
      <dgm:spPr/>
      <dgm:t>
        <a:bodyPr/>
        <a:lstStyle/>
        <a:p>
          <a:endParaRPr lang="en-US"/>
        </a:p>
      </dgm:t>
    </dgm:pt>
    <dgm:pt modelId="{56B832F9-6639-4EC6-A1D8-3818C05E8114}">
      <dgm:prSet custT="1"/>
      <dgm:spPr/>
      <dgm:t>
        <a:bodyPr/>
        <a:lstStyle/>
        <a:p>
          <a:pPr rtl="0"/>
          <a:r>
            <a:rPr lang="en-US" sz="1000" dirty="0"/>
            <a:t>Braille Transcript (ELA Listening)</a:t>
          </a:r>
        </a:p>
      </dgm:t>
    </dgm:pt>
    <dgm:pt modelId="{AD62A599-471A-4792-80DA-6402056A1CD3}" type="parTrans" cxnId="{81B730F6-E284-4629-ADE4-ABE7E64A42CB}">
      <dgm:prSet/>
      <dgm:spPr/>
      <dgm:t>
        <a:bodyPr/>
        <a:lstStyle/>
        <a:p>
          <a:endParaRPr lang="en-US"/>
        </a:p>
      </dgm:t>
    </dgm:pt>
    <dgm:pt modelId="{22B314DA-F5C4-4C4E-B939-092B0D28FE75}" type="sibTrans" cxnId="{81B730F6-E284-4629-ADE4-ABE7E64A42CB}">
      <dgm:prSet/>
      <dgm:spPr/>
      <dgm:t>
        <a:bodyPr/>
        <a:lstStyle/>
        <a:p>
          <a:endParaRPr lang="en-US"/>
        </a:p>
      </dgm:t>
    </dgm:pt>
    <dgm:pt modelId="{6FFA727C-DFAA-4681-838D-8D59ED65782E}">
      <dgm:prSet custT="1"/>
      <dgm:spPr/>
      <dgm:t>
        <a:bodyPr/>
        <a:lstStyle/>
        <a:p>
          <a:pPr rtl="0"/>
          <a:r>
            <a:rPr lang="en-US" sz="1000" dirty="0"/>
            <a:t>Speech-to-Text </a:t>
          </a:r>
          <a:r>
            <a:rPr lang="en-US" sz="1000" b="1" dirty="0">
              <a:solidFill>
                <a:srgbClr val="FF0000"/>
              </a:solidFill>
            </a:rPr>
            <a:t>NEW!</a:t>
          </a:r>
        </a:p>
      </dgm:t>
    </dgm:pt>
    <dgm:pt modelId="{B3D38942-3627-475E-BF6B-C6FE8EE5AAD5}" type="parTrans" cxnId="{E8430084-88B6-4987-AA53-F7D65E5B9B1E}">
      <dgm:prSet/>
      <dgm:spPr/>
      <dgm:t>
        <a:bodyPr/>
        <a:lstStyle/>
        <a:p>
          <a:endParaRPr lang="en-US"/>
        </a:p>
      </dgm:t>
    </dgm:pt>
    <dgm:pt modelId="{30B2DD3B-7CCF-4A44-9898-28A6AFCFBC16}" type="sibTrans" cxnId="{E8430084-88B6-4987-AA53-F7D65E5B9B1E}">
      <dgm:prSet/>
      <dgm:spPr/>
      <dgm:t>
        <a:bodyPr/>
        <a:lstStyle/>
        <a:p>
          <a:endParaRPr lang="en-US"/>
        </a:p>
      </dgm:t>
    </dgm:pt>
    <dgm:pt modelId="{8F45A8A8-3115-4E4F-8434-1C0F0DB37EE0}">
      <dgm:prSet custT="1"/>
      <dgm:spPr/>
      <dgm:t>
        <a:bodyPr/>
        <a:lstStyle/>
        <a:p>
          <a:r>
            <a:rPr lang="en-US" sz="1000" dirty="0"/>
            <a:t>Permissive Mode (compatible third party accessibility software)</a:t>
          </a:r>
        </a:p>
      </dgm:t>
    </dgm:pt>
    <dgm:pt modelId="{8B8C7442-8AF2-4005-B9A2-7FE4867D7F8E}" type="parTrans" cxnId="{203167DD-3B33-49AC-A754-EC76AE081906}">
      <dgm:prSet/>
      <dgm:spPr/>
      <dgm:t>
        <a:bodyPr/>
        <a:lstStyle/>
        <a:p>
          <a:endParaRPr lang="en-US"/>
        </a:p>
      </dgm:t>
    </dgm:pt>
    <dgm:pt modelId="{444E5D98-4C7B-4612-83F2-89249C3BF309}" type="sibTrans" cxnId="{203167DD-3B33-49AC-A754-EC76AE081906}">
      <dgm:prSet/>
      <dgm:spPr/>
      <dgm:t>
        <a:bodyPr/>
        <a:lstStyle/>
        <a:p>
          <a:endParaRPr lang="en-US"/>
        </a:p>
      </dgm:t>
    </dgm:pt>
    <dgm:pt modelId="{B3B8862C-FBFD-41E1-B7C3-85F0DF1413EE}" type="pres">
      <dgm:prSet presAssocID="{0BF2CB8F-A08F-4D46-9C59-FE88FB5413AB}" presName="linear" presStyleCnt="0">
        <dgm:presLayoutVars>
          <dgm:animLvl val="lvl"/>
          <dgm:resizeHandles val="exact"/>
        </dgm:presLayoutVars>
      </dgm:prSet>
      <dgm:spPr/>
      <dgm:t>
        <a:bodyPr/>
        <a:lstStyle/>
        <a:p>
          <a:endParaRPr lang="en-US"/>
        </a:p>
      </dgm:t>
    </dgm:pt>
    <dgm:pt modelId="{607B034A-C494-4C26-9940-36303B38D3BD}" type="pres">
      <dgm:prSet presAssocID="{EE48F82C-C96B-4C69-A4CD-8E2D9468ADE0}" presName="parentText" presStyleLbl="node1" presStyleIdx="0" presStyleCnt="1" custScaleX="75764" custScaleY="106064" custLinFactNeighborX="-242" custLinFactNeighborY="-16715">
        <dgm:presLayoutVars>
          <dgm:chMax val="0"/>
          <dgm:bulletEnabled val="1"/>
        </dgm:presLayoutVars>
      </dgm:prSet>
      <dgm:spPr/>
      <dgm:t>
        <a:bodyPr/>
        <a:lstStyle/>
        <a:p>
          <a:endParaRPr lang="en-US"/>
        </a:p>
      </dgm:t>
    </dgm:pt>
    <dgm:pt modelId="{A08911BC-1595-49CD-8F30-A86388631E33}" type="pres">
      <dgm:prSet presAssocID="{EE48F82C-C96B-4C69-A4CD-8E2D9468ADE0}" presName="childText" presStyleLbl="revTx" presStyleIdx="0" presStyleCnt="1" custScaleX="96518" custScaleY="116496" custLinFactNeighborX="-428" custLinFactNeighborY="873">
        <dgm:presLayoutVars>
          <dgm:bulletEnabled val="1"/>
        </dgm:presLayoutVars>
      </dgm:prSet>
      <dgm:spPr/>
      <dgm:t>
        <a:bodyPr/>
        <a:lstStyle/>
        <a:p>
          <a:endParaRPr lang="en-US"/>
        </a:p>
      </dgm:t>
    </dgm:pt>
  </dgm:ptLst>
  <dgm:cxnLst>
    <dgm:cxn modelId="{99996BE3-3B0E-420E-8FF9-0F76A1D508CD}" type="presOf" srcId="{56B832F9-6639-4EC6-A1D8-3818C05E8114}" destId="{A08911BC-1595-49CD-8F30-A86388631E33}" srcOrd="0" destOrd="3" presId="urn:microsoft.com/office/officeart/2005/8/layout/vList2"/>
    <dgm:cxn modelId="{E8430084-88B6-4987-AA53-F7D65E5B9B1E}" srcId="{EE48F82C-C96B-4C69-A4CD-8E2D9468ADE0}" destId="{6FFA727C-DFAA-4681-838D-8D59ED65782E}" srcOrd="7" destOrd="0" parTransId="{B3D38942-3627-475E-BF6B-C6FE8EE5AAD5}" sibTransId="{30B2DD3B-7CCF-4A44-9898-28A6AFCFBC16}"/>
    <dgm:cxn modelId="{F0907526-9DA7-4D2E-87D7-EB74EDCFE16F}" type="presOf" srcId="{B952671E-CC56-49A3-A3DC-031BFF51F0C1}" destId="{A08911BC-1595-49CD-8F30-A86388631E33}" srcOrd="0" destOrd="1" presId="urn:microsoft.com/office/officeart/2005/8/layout/vList2"/>
    <dgm:cxn modelId="{4DE48D83-61FC-4012-B8AB-470907C8F833}" srcId="{EE48F82C-C96B-4C69-A4CD-8E2D9468ADE0}" destId="{663BEE2B-902C-4709-BFD4-467E1A2EFEE2}" srcOrd="6" destOrd="0" parTransId="{42095B31-0B15-4B0E-BB25-EB055C7A52BD}" sibTransId="{4F258D01-56B8-4205-A92D-7F609CB78966}"/>
    <dgm:cxn modelId="{ACB62EF1-7915-4B5A-9FDD-8C87B4C3B273}" type="presOf" srcId="{5397A5A6-DC50-4736-8D8C-44F17CE13ADB}" destId="{A08911BC-1595-49CD-8F30-A86388631E33}" srcOrd="0" destOrd="2" presId="urn:microsoft.com/office/officeart/2005/8/layout/vList2"/>
    <dgm:cxn modelId="{CC3B075F-9533-42A3-9CB1-14138D41F657}" srcId="{EE48F82C-C96B-4C69-A4CD-8E2D9468ADE0}" destId="{5397A5A6-DC50-4736-8D8C-44F17CE13ADB}" srcOrd="2" destOrd="0" parTransId="{92174E17-11A9-4D70-BAC6-F0F6CAD1DE72}" sibTransId="{715FEE51-49D6-4D0D-B2D0-4CBCE2E60F2A}"/>
    <dgm:cxn modelId="{DC5B35BC-ED4C-4FD3-9D71-708612905E74}" type="presOf" srcId="{E265CB12-FD04-4233-AE08-18688D88F5D4}" destId="{A08911BC-1595-49CD-8F30-A86388631E33}" srcOrd="0" destOrd="4" presId="urn:microsoft.com/office/officeart/2005/8/layout/vList2"/>
    <dgm:cxn modelId="{81BC6A28-098F-4053-AAB5-A0A018645B2A}" srcId="{0BF2CB8F-A08F-4D46-9C59-FE88FB5413AB}" destId="{EE48F82C-C96B-4C69-A4CD-8E2D9468ADE0}" srcOrd="0" destOrd="0" parTransId="{C869595E-11ED-403C-B856-25D708B259EC}" sibTransId="{09F69F74-A8B7-47E1-B943-652DCC9A7D9B}"/>
    <dgm:cxn modelId="{4BB58C5B-2FB7-4AEA-B6CE-0894D820BD0F}" type="presOf" srcId="{EE48F82C-C96B-4C69-A4CD-8E2D9468ADE0}" destId="{607B034A-C494-4C26-9940-36303B38D3BD}" srcOrd="0" destOrd="0" presId="urn:microsoft.com/office/officeart/2005/8/layout/vList2"/>
    <dgm:cxn modelId="{81B730F6-E284-4629-ADE4-ABE7E64A42CB}" srcId="{EE48F82C-C96B-4C69-A4CD-8E2D9468ADE0}" destId="{56B832F9-6639-4EC6-A1D8-3818C05E8114}" srcOrd="3" destOrd="0" parTransId="{AD62A599-471A-4792-80DA-6402056A1CD3}" sibTransId="{22B314DA-F5C4-4C4E-B939-092B0D28FE75}"/>
    <dgm:cxn modelId="{AFCC145A-656C-4B78-AD15-D837A70A8348}" type="presOf" srcId="{B7110210-3E3C-4072-924D-F52E8CD34A33}" destId="{A08911BC-1595-49CD-8F30-A86388631E33}" srcOrd="0" destOrd="0" presId="urn:microsoft.com/office/officeart/2005/8/layout/vList2"/>
    <dgm:cxn modelId="{B97EE427-1951-4D1C-B5F2-899EAE8606D6}" type="presOf" srcId="{11E4BA46-5D02-4E98-BC50-FF58B4E96F70}" destId="{A08911BC-1595-49CD-8F30-A86388631E33}" srcOrd="0" destOrd="8" presId="urn:microsoft.com/office/officeart/2005/8/layout/vList2"/>
    <dgm:cxn modelId="{9C8D100B-1320-40C8-99E2-D18FDF341464}" srcId="{EE48F82C-C96B-4C69-A4CD-8E2D9468ADE0}" destId="{11E4BA46-5D02-4E98-BC50-FF58B4E96F70}" srcOrd="8" destOrd="0" parTransId="{1EE0C0C7-7007-45DE-A1DF-A4569B1A81E9}" sibTransId="{961F4327-2BE7-4386-9DD4-E3349C01B4E6}"/>
    <dgm:cxn modelId="{E89330BE-7457-466E-9F83-954E889AF55A}" type="presOf" srcId="{6FFA727C-DFAA-4681-838D-8D59ED65782E}" destId="{A08911BC-1595-49CD-8F30-A86388631E33}" srcOrd="0" destOrd="7" presId="urn:microsoft.com/office/officeart/2005/8/layout/vList2"/>
    <dgm:cxn modelId="{F7899B89-7ECE-49CF-B406-4EBB5961399C}" srcId="{EE48F82C-C96B-4C69-A4CD-8E2D9468ADE0}" destId="{E265CB12-FD04-4233-AE08-18688D88F5D4}" srcOrd="4" destOrd="0" parTransId="{785A05D9-2D43-4550-9378-40128BEF341A}" sibTransId="{59C7F698-E877-46FE-B119-DCB2A0B2212F}"/>
    <dgm:cxn modelId="{A35717DA-D140-42B0-9EA2-D392CC2F904A}" srcId="{EE48F82C-C96B-4C69-A4CD-8E2D9468ADE0}" destId="{B952671E-CC56-49A3-A3DC-031BFF51F0C1}" srcOrd="1" destOrd="0" parTransId="{B32D03F6-650B-41F8-9ED9-BFEE761B52EC}" sibTransId="{5F4313E5-76EC-4E4D-9248-17DBC3FBE02C}"/>
    <dgm:cxn modelId="{BC5B1567-27C4-47F5-87B3-E64A665CEC3A}" type="presOf" srcId="{663BEE2B-902C-4709-BFD4-467E1A2EFEE2}" destId="{A08911BC-1595-49CD-8F30-A86388631E33}" srcOrd="0" destOrd="6" presId="urn:microsoft.com/office/officeart/2005/8/layout/vList2"/>
    <dgm:cxn modelId="{203167DD-3B33-49AC-A754-EC76AE081906}" srcId="{EE48F82C-C96B-4C69-A4CD-8E2D9468ADE0}" destId="{8F45A8A8-3115-4E4F-8434-1C0F0DB37EE0}" srcOrd="5" destOrd="0" parTransId="{8B8C7442-8AF2-4005-B9A2-7FE4867D7F8E}" sibTransId="{444E5D98-4C7B-4612-83F2-89249C3BF309}"/>
    <dgm:cxn modelId="{B2584C3D-5FD9-4C93-B8E5-4FE0EDEF875D}" srcId="{EE48F82C-C96B-4C69-A4CD-8E2D9468ADE0}" destId="{B7110210-3E3C-4072-924D-F52E8CD34A33}" srcOrd="0" destOrd="0" parTransId="{AEF875BD-7497-4CF3-A5D6-9BB70C126F21}" sibTransId="{84BF292D-B348-493D-BB68-550D35333232}"/>
    <dgm:cxn modelId="{364A6753-56A6-48BA-B11C-3B87A6B5310D}" type="presOf" srcId="{0BF2CB8F-A08F-4D46-9C59-FE88FB5413AB}" destId="{B3B8862C-FBFD-41E1-B7C3-85F0DF1413EE}" srcOrd="0" destOrd="0" presId="urn:microsoft.com/office/officeart/2005/8/layout/vList2"/>
    <dgm:cxn modelId="{8F8C95EC-B57F-46A5-A494-0181FC7D4E70}" type="presOf" srcId="{8F45A8A8-3115-4E4F-8434-1C0F0DB37EE0}" destId="{A08911BC-1595-49CD-8F30-A86388631E33}" srcOrd="0" destOrd="5" presId="urn:microsoft.com/office/officeart/2005/8/layout/vList2"/>
    <dgm:cxn modelId="{A032F6DA-3D3F-4D8E-9610-07E389305B6A}" type="presParOf" srcId="{B3B8862C-FBFD-41E1-B7C3-85F0DF1413EE}" destId="{607B034A-C494-4C26-9940-36303B38D3BD}" srcOrd="0" destOrd="0" presId="urn:microsoft.com/office/officeart/2005/8/layout/vList2"/>
    <dgm:cxn modelId="{EBA17DD2-0B4D-4967-AC00-42EBB1D6A125}" type="presParOf" srcId="{B3B8862C-FBFD-41E1-B7C3-85F0DF1413EE}" destId="{A08911BC-1595-49CD-8F30-A86388631E33}" srcOrd="1" destOrd="0" presId="urn:microsoft.com/office/officeart/2005/8/layout/vList2"/>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638A71-166B-4C1E-951F-E89F4AA7D17B}">
      <dsp:nvSpPr>
        <dsp:cNvPr id="0" name=""/>
        <dsp:cNvSpPr/>
      </dsp:nvSpPr>
      <dsp:spPr>
        <a:xfrm>
          <a:off x="0" y="1183"/>
          <a:ext cx="1273092" cy="29198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rtl="0">
            <a:lnSpc>
              <a:spcPct val="90000"/>
            </a:lnSpc>
            <a:spcBef>
              <a:spcPct val="0"/>
            </a:spcBef>
            <a:spcAft>
              <a:spcPct val="35000"/>
            </a:spcAft>
          </a:pPr>
          <a:r>
            <a:rPr lang="en-US" sz="1050" b="1" kern="1200" dirty="0"/>
            <a:t>Embedded</a:t>
          </a:r>
          <a:endParaRPr lang="en-US" sz="1050" kern="1200" dirty="0"/>
        </a:p>
      </dsp:txBody>
      <dsp:txXfrm>
        <a:off x="14254" y="15437"/>
        <a:ext cx="1244584" cy="263480"/>
      </dsp:txXfrm>
    </dsp:sp>
    <dsp:sp modelId="{1B1B24B3-3DA5-4241-BC60-DF64608555E2}">
      <dsp:nvSpPr>
        <dsp:cNvPr id="0" name=""/>
        <dsp:cNvSpPr/>
      </dsp:nvSpPr>
      <dsp:spPr>
        <a:xfrm>
          <a:off x="0" y="294930"/>
          <a:ext cx="1273092" cy="2938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421" tIns="11430" rIns="64008" bIns="11430" numCol="1" spcCol="1270" anchor="t" anchorCtr="0">
          <a:noAutofit/>
        </a:bodyPr>
        <a:lstStyle/>
        <a:p>
          <a:pPr marL="57150" lvl="1" indent="-57150" algn="l" defTabSz="400050" rtl="0">
            <a:lnSpc>
              <a:spcPct val="90000"/>
            </a:lnSpc>
            <a:spcBef>
              <a:spcPct val="0"/>
            </a:spcBef>
            <a:spcAft>
              <a:spcPct val="20000"/>
            </a:spcAft>
            <a:buChar char="••"/>
          </a:pPr>
          <a:r>
            <a:rPr lang="en-US" sz="900" kern="1200" dirty="0"/>
            <a:t>Breaks</a:t>
          </a:r>
        </a:p>
        <a:p>
          <a:pPr marL="57150" lvl="1" indent="-57150" algn="l" defTabSz="400050" rtl="0">
            <a:lnSpc>
              <a:spcPct val="90000"/>
            </a:lnSpc>
            <a:spcBef>
              <a:spcPct val="0"/>
            </a:spcBef>
            <a:spcAft>
              <a:spcPct val="20000"/>
            </a:spcAft>
            <a:buChar char="••"/>
          </a:pPr>
          <a:r>
            <a:rPr lang="en-US" sz="900" kern="1200" dirty="0"/>
            <a:t>Desmos Calculator (Math Grades 6-8; Science Grades 5, 8, &amp; 11)</a:t>
          </a:r>
        </a:p>
        <a:p>
          <a:pPr marL="57150" lvl="1" indent="-57150" algn="l" defTabSz="400050" rtl="0">
            <a:lnSpc>
              <a:spcPct val="90000"/>
            </a:lnSpc>
            <a:spcBef>
              <a:spcPct val="0"/>
            </a:spcBef>
            <a:spcAft>
              <a:spcPct val="20000"/>
            </a:spcAft>
            <a:buChar char="••"/>
          </a:pPr>
          <a:r>
            <a:rPr lang="en-US" sz="900" kern="1200" dirty="0"/>
            <a:t>Digital Notepad </a:t>
          </a:r>
        </a:p>
        <a:p>
          <a:pPr marL="57150" lvl="1" indent="-57150" algn="l" defTabSz="400050" rtl="0">
            <a:lnSpc>
              <a:spcPct val="90000"/>
            </a:lnSpc>
            <a:spcBef>
              <a:spcPct val="0"/>
            </a:spcBef>
            <a:spcAft>
              <a:spcPct val="20000"/>
            </a:spcAft>
            <a:buChar char="••"/>
          </a:pPr>
          <a:r>
            <a:rPr lang="en-US" sz="900" kern="1200" dirty="0"/>
            <a:t>English Glossary^</a:t>
          </a:r>
        </a:p>
        <a:p>
          <a:pPr marL="57150" lvl="1" indent="-57150" algn="l" defTabSz="400050" rtl="0">
            <a:lnSpc>
              <a:spcPct val="90000"/>
            </a:lnSpc>
            <a:spcBef>
              <a:spcPct val="0"/>
            </a:spcBef>
            <a:spcAft>
              <a:spcPct val="20000"/>
            </a:spcAft>
            <a:buChar char="••"/>
          </a:pPr>
          <a:r>
            <a:rPr lang="en-US" sz="900" kern="1200" dirty="0"/>
            <a:t>Expanded Passages/Stimuli/Items</a:t>
          </a:r>
        </a:p>
        <a:p>
          <a:pPr marL="57150" lvl="1" indent="-57150" algn="l" defTabSz="400050" rtl="0">
            <a:lnSpc>
              <a:spcPct val="90000"/>
            </a:lnSpc>
            <a:spcBef>
              <a:spcPct val="0"/>
            </a:spcBef>
            <a:spcAft>
              <a:spcPct val="20000"/>
            </a:spcAft>
            <a:buChar char="••"/>
          </a:pPr>
          <a:r>
            <a:rPr lang="en-US" sz="900" kern="1200" dirty="0"/>
            <a:t>Highlighter</a:t>
          </a:r>
        </a:p>
        <a:p>
          <a:pPr marL="57150" lvl="1" indent="-57150" algn="l" defTabSz="400050" rtl="0">
            <a:lnSpc>
              <a:spcPct val="90000"/>
            </a:lnSpc>
            <a:spcBef>
              <a:spcPct val="0"/>
            </a:spcBef>
            <a:spcAft>
              <a:spcPct val="20000"/>
            </a:spcAft>
            <a:buChar char="••"/>
          </a:pPr>
          <a:r>
            <a:rPr lang="en-US" sz="900" kern="1200" dirty="0">
              <a:hlinkClick xmlns:r="http://schemas.openxmlformats.org/officeDocument/2006/relationships" r:id="rId1"/>
            </a:rPr>
            <a:t>Keyboard Navigation</a:t>
          </a:r>
          <a:endParaRPr lang="en-US" sz="900" kern="1200" dirty="0"/>
        </a:p>
        <a:p>
          <a:pPr marL="57150" lvl="1" indent="-57150" algn="l" defTabSz="400050" rtl="0">
            <a:lnSpc>
              <a:spcPct val="90000"/>
            </a:lnSpc>
            <a:spcBef>
              <a:spcPct val="0"/>
            </a:spcBef>
            <a:spcAft>
              <a:spcPct val="20000"/>
            </a:spcAft>
            <a:buChar char="••"/>
          </a:pPr>
          <a:r>
            <a:rPr lang="en-US" sz="900" kern="1200" dirty="0"/>
            <a:t>Line Reader</a:t>
          </a:r>
          <a:endParaRPr lang="en-US" sz="900" kern="1200" dirty="0">
            <a:solidFill>
              <a:srgbClr val="FF0000"/>
            </a:solidFill>
          </a:endParaRPr>
        </a:p>
        <a:p>
          <a:pPr marL="57150" lvl="1" indent="-57150" algn="l" defTabSz="400050" rtl="0">
            <a:lnSpc>
              <a:spcPct val="90000"/>
            </a:lnSpc>
            <a:spcBef>
              <a:spcPct val="0"/>
            </a:spcBef>
            <a:spcAft>
              <a:spcPct val="20000"/>
            </a:spcAft>
            <a:buChar char="••"/>
          </a:pPr>
          <a:r>
            <a:rPr lang="en-US" sz="900" kern="1200" dirty="0"/>
            <a:t>Mark for Review</a:t>
          </a:r>
          <a:endParaRPr lang="en-US" sz="900" kern="1200" dirty="0">
            <a:solidFill>
              <a:srgbClr val="FF0000"/>
            </a:solidFill>
          </a:endParaRPr>
        </a:p>
        <a:p>
          <a:pPr marL="57150" lvl="1" indent="-57150" algn="l" defTabSz="400050" rtl="0">
            <a:lnSpc>
              <a:spcPct val="90000"/>
            </a:lnSpc>
            <a:spcBef>
              <a:spcPct val="0"/>
            </a:spcBef>
            <a:spcAft>
              <a:spcPct val="20000"/>
            </a:spcAft>
            <a:buChar char="••"/>
          </a:pPr>
          <a:r>
            <a:rPr lang="en-US" sz="900" kern="1200" dirty="0"/>
            <a:t>Math Tools</a:t>
          </a:r>
        </a:p>
        <a:p>
          <a:pPr marL="57150" lvl="1" indent="-57150" algn="l" defTabSz="400050" rtl="0">
            <a:lnSpc>
              <a:spcPct val="90000"/>
            </a:lnSpc>
            <a:spcBef>
              <a:spcPct val="0"/>
            </a:spcBef>
            <a:spcAft>
              <a:spcPct val="20000"/>
            </a:spcAft>
            <a:buChar char="••"/>
          </a:pPr>
          <a:r>
            <a:rPr lang="en-US" sz="900" kern="1200" dirty="0"/>
            <a:t>Strikethrough</a:t>
          </a:r>
        </a:p>
        <a:p>
          <a:pPr marL="57150" lvl="1" indent="-57150" algn="l" defTabSz="400050" rtl="0">
            <a:lnSpc>
              <a:spcPct val="90000"/>
            </a:lnSpc>
            <a:spcBef>
              <a:spcPct val="0"/>
            </a:spcBef>
            <a:spcAft>
              <a:spcPct val="20000"/>
            </a:spcAft>
            <a:buChar char="••"/>
          </a:pPr>
          <a:r>
            <a:rPr lang="en-US" sz="900" kern="1200" dirty="0"/>
            <a:t>Writing Tools</a:t>
          </a:r>
        </a:p>
        <a:p>
          <a:pPr marL="57150" lvl="1" indent="-57150" algn="l" defTabSz="400050" rtl="0">
            <a:lnSpc>
              <a:spcPct val="90000"/>
            </a:lnSpc>
            <a:spcBef>
              <a:spcPct val="0"/>
            </a:spcBef>
            <a:spcAft>
              <a:spcPct val="20000"/>
            </a:spcAft>
            <a:buChar char="••"/>
          </a:pPr>
          <a:r>
            <a:rPr lang="en-US" sz="900" kern="1200" dirty="0"/>
            <a:t>Zoom</a:t>
          </a:r>
        </a:p>
        <a:p>
          <a:pPr marL="57150" lvl="1" indent="-57150" algn="l" defTabSz="400050" rtl="0">
            <a:lnSpc>
              <a:spcPct val="90000"/>
            </a:lnSpc>
            <a:spcBef>
              <a:spcPct val="0"/>
            </a:spcBef>
            <a:spcAft>
              <a:spcPct val="20000"/>
            </a:spcAft>
            <a:buChar char="••"/>
          </a:pPr>
          <a:r>
            <a:rPr lang="en-US" sz="900" kern="1200" dirty="0"/>
            <a:t>NGSS Periodic Table (Grades 8 &amp; 11) English</a:t>
          </a:r>
        </a:p>
      </dsp:txBody>
      <dsp:txXfrm>
        <a:off x="0" y="294930"/>
        <a:ext cx="1273092" cy="29384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E6E2A1-1DFE-4C9C-89CA-9D996B50C656}">
      <dsp:nvSpPr>
        <dsp:cNvPr id="0" name=""/>
        <dsp:cNvSpPr/>
      </dsp:nvSpPr>
      <dsp:spPr>
        <a:xfrm>
          <a:off x="0" y="62866"/>
          <a:ext cx="1213963" cy="3115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rtl="0">
            <a:lnSpc>
              <a:spcPct val="90000"/>
            </a:lnSpc>
            <a:spcBef>
              <a:spcPct val="0"/>
            </a:spcBef>
            <a:spcAft>
              <a:spcPct val="35000"/>
            </a:spcAft>
          </a:pPr>
          <a:r>
            <a:rPr lang="en-US" sz="1050" b="1" kern="1200" dirty="0"/>
            <a:t>Non-Embedded</a:t>
          </a:r>
          <a:endParaRPr lang="en-US" sz="700" kern="1200" dirty="0"/>
        </a:p>
      </dsp:txBody>
      <dsp:txXfrm>
        <a:off x="15210" y="78076"/>
        <a:ext cx="1183543" cy="281159"/>
      </dsp:txXfrm>
    </dsp:sp>
    <dsp:sp modelId="{65EB5023-1E60-4B46-AD97-5F3E7783358E}">
      <dsp:nvSpPr>
        <dsp:cNvPr id="0" name=""/>
        <dsp:cNvSpPr/>
      </dsp:nvSpPr>
      <dsp:spPr>
        <a:xfrm>
          <a:off x="0" y="376389"/>
          <a:ext cx="1213963" cy="1433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543" tIns="11430" rIns="64008" bIns="11430" numCol="1" spcCol="1270" anchor="t" anchorCtr="0">
          <a:noAutofit/>
        </a:bodyPr>
        <a:lstStyle/>
        <a:p>
          <a:pPr marL="57150" lvl="1" indent="-57150" algn="l" defTabSz="400050" rtl="0">
            <a:lnSpc>
              <a:spcPct val="90000"/>
            </a:lnSpc>
            <a:spcBef>
              <a:spcPct val="0"/>
            </a:spcBef>
            <a:spcAft>
              <a:spcPct val="20000"/>
            </a:spcAft>
            <a:buChar char="••"/>
          </a:pPr>
          <a:r>
            <a:rPr lang="en-US" sz="900" kern="1200" dirty="0"/>
            <a:t>Breaks</a:t>
          </a:r>
        </a:p>
        <a:p>
          <a:pPr marL="57150" lvl="1" indent="-57150" algn="l" defTabSz="400050" rtl="0">
            <a:lnSpc>
              <a:spcPct val="90000"/>
            </a:lnSpc>
            <a:spcBef>
              <a:spcPct val="0"/>
            </a:spcBef>
            <a:spcAft>
              <a:spcPct val="20000"/>
            </a:spcAft>
            <a:buChar char="••"/>
          </a:pPr>
          <a:r>
            <a:rPr lang="en-US" sz="900" kern="1200" dirty="0"/>
            <a:t>Calculator (Science Grades 5, 8, &amp;11) </a:t>
          </a:r>
        </a:p>
        <a:p>
          <a:pPr marL="57150" lvl="1" indent="-57150" algn="l" defTabSz="400050" rtl="0">
            <a:lnSpc>
              <a:spcPct val="90000"/>
            </a:lnSpc>
            <a:spcBef>
              <a:spcPct val="0"/>
            </a:spcBef>
            <a:spcAft>
              <a:spcPct val="20000"/>
            </a:spcAft>
            <a:buChar char="••"/>
          </a:pPr>
          <a:r>
            <a:rPr lang="en-US" sz="900" kern="1200" dirty="0"/>
            <a:t>Scratch Paper/ whiteboard with marker</a:t>
          </a:r>
        </a:p>
        <a:p>
          <a:pPr marL="57150" lvl="1" indent="-57150" algn="l" defTabSz="400050" rtl="0">
            <a:lnSpc>
              <a:spcPct val="90000"/>
            </a:lnSpc>
            <a:spcBef>
              <a:spcPct val="0"/>
            </a:spcBef>
            <a:spcAft>
              <a:spcPct val="20000"/>
            </a:spcAft>
            <a:buChar char="••"/>
          </a:pPr>
          <a:r>
            <a:rPr lang="en-US" sz="900" kern="1200" dirty="0"/>
            <a:t>NGSS Periodic Table (Grades 8 &amp; 11) </a:t>
          </a:r>
          <a:r>
            <a:rPr lang="en-US" sz="900" kern="1200" dirty="0">
              <a:hlinkClick xmlns:r="http://schemas.openxmlformats.org/officeDocument/2006/relationships" r:id="rId1"/>
            </a:rPr>
            <a:t>English </a:t>
          </a:r>
          <a:r>
            <a:rPr lang="en-US" sz="900" kern="1200" dirty="0"/>
            <a:t>and </a:t>
          </a:r>
          <a:r>
            <a:rPr lang="en-US" sz="900" kern="1200" dirty="0">
              <a:hlinkClick xmlns:r="http://schemas.openxmlformats.org/officeDocument/2006/relationships" r:id="rId2"/>
            </a:rPr>
            <a:t>Spanish</a:t>
          </a:r>
          <a:r>
            <a:rPr lang="en-US" sz="900" kern="1200" dirty="0"/>
            <a:t>* </a:t>
          </a:r>
        </a:p>
      </dsp:txBody>
      <dsp:txXfrm>
        <a:off x="0" y="376389"/>
        <a:ext cx="1213963" cy="14335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AE1276-5926-430C-993E-6FECF2A06681}">
      <dsp:nvSpPr>
        <dsp:cNvPr id="0" name=""/>
        <dsp:cNvSpPr/>
      </dsp:nvSpPr>
      <dsp:spPr>
        <a:xfrm>
          <a:off x="78127" y="1240"/>
          <a:ext cx="984276" cy="266769"/>
        </a:xfrm>
        <a:prstGeom prst="roundRect">
          <a:avLst/>
        </a:prstGeom>
        <a:solidFill>
          <a:schemeClr val="accent3">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rtl="0">
            <a:lnSpc>
              <a:spcPct val="90000"/>
            </a:lnSpc>
            <a:spcBef>
              <a:spcPct val="0"/>
            </a:spcBef>
            <a:spcAft>
              <a:spcPct val="35000"/>
            </a:spcAft>
          </a:pPr>
          <a:r>
            <a:rPr lang="en-US" sz="1050" b="1" kern="1200" dirty="0"/>
            <a:t>Embedded</a:t>
          </a:r>
          <a:endParaRPr lang="en-US" sz="1050" kern="1200" dirty="0"/>
        </a:p>
      </dsp:txBody>
      <dsp:txXfrm>
        <a:off x="91150" y="14263"/>
        <a:ext cx="958230" cy="240723"/>
      </dsp:txXfrm>
    </dsp:sp>
    <dsp:sp modelId="{17413E02-663D-4A98-BDD7-57B42C8F71B9}">
      <dsp:nvSpPr>
        <dsp:cNvPr id="0" name=""/>
        <dsp:cNvSpPr/>
      </dsp:nvSpPr>
      <dsp:spPr>
        <a:xfrm>
          <a:off x="0" y="268732"/>
          <a:ext cx="2567858" cy="2274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530" tIns="11430" rIns="64008" bIns="11430" numCol="1" spcCol="1270" anchor="t" anchorCtr="0">
          <a:noAutofit/>
        </a:bodyPr>
        <a:lstStyle/>
        <a:p>
          <a:pPr marL="57150" lvl="1" indent="-57150" algn="l" defTabSz="400050" rtl="0">
            <a:lnSpc>
              <a:spcPct val="100000"/>
            </a:lnSpc>
            <a:spcBef>
              <a:spcPct val="0"/>
            </a:spcBef>
            <a:spcAft>
              <a:spcPts val="0"/>
            </a:spcAft>
            <a:buChar char="••"/>
          </a:pPr>
          <a:r>
            <a:rPr lang="en-US" sz="900" kern="1200" dirty="0"/>
            <a:t>Color Contrast</a:t>
          </a:r>
        </a:p>
        <a:p>
          <a:pPr marL="57150" lvl="1" indent="-57150" algn="l" defTabSz="400050" rtl="0">
            <a:lnSpc>
              <a:spcPct val="100000"/>
            </a:lnSpc>
            <a:spcBef>
              <a:spcPct val="0"/>
            </a:spcBef>
            <a:spcAft>
              <a:spcPts val="0"/>
            </a:spcAft>
            <a:buChar char="••"/>
          </a:pPr>
          <a:r>
            <a:rPr lang="en-US" sz="900" kern="1200" dirty="0"/>
            <a:t>Masking</a:t>
          </a:r>
        </a:p>
        <a:p>
          <a:pPr marL="57150" lvl="1" indent="-57150" algn="l" defTabSz="400050" rtl="0">
            <a:lnSpc>
              <a:spcPct val="100000"/>
            </a:lnSpc>
            <a:spcBef>
              <a:spcPct val="0"/>
            </a:spcBef>
            <a:spcAft>
              <a:spcPts val="0"/>
            </a:spcAft>
            <a:buChar char="••"/>
          </a:pPr>
          <a:r>
            <a:rPr lang="en-US" sz="900" kern="1200" dirty="0"/>
            <a:t>Mouse Pointer</a:t>
          </a:r>
          <a:endParaRPr lang="en-US" sz="900" kern="1200" dirty="0">
            <a:solidFill>
              <a:srgbClr val="FF0000"/>
            </a:solidFill>
          </a:endParaRPr>
        </a:p>
        <a:p>
          <a:pPr marL="57150" lvl="1" indent="-57150" algn="l" defTabSz="400050" rtl="0">
            <a:lnSpc>
              <a:spcPct val="100000"/>
            </a:lnSpc>
            <a:spcBef>
              <a:spcPct val="0"/>
            </a:spcBef>
            <a:spcAft>
              <a:spcPts val="0"/>
            </a:spcAft>
            <a:buChar char="••"/>
          </a:pPr>
          <a:r>
            <a:rPr lang="en-US" sz="900" kern="1200" dirty="0"/>
            <a:t>Print Size Online</a:t>
          </a:r>
        </a:p>
        <a:p>
          <a:pPr marL="57150" lvl="1" indent="-57150" algn="l" defTabSz="400050" rtl="0">
            <a:lnSpc>
              <a:spcPct val="100000"/>
            </a:lnSpc>
            <a:spcBef>
              <a:spcPct val="0"/>
            </a:spcBef>
            <a:spcAft>
              <a:spcPts val="0"/>
            </a:spcAft>
            <a:buChar char="••"/>
          </a:pPr>
          <a:r>
            <a:rPr lang="en-US" sz="900" kern="1200" dirty="0"/>
            <a:t>Spanish Presentation (Math) (Stacked) </a:t>
          </a:r>
          <a:r>
            <a:rPr lang="en-US" sz="900" b="1" kern="1200" dirty="0">
              <a:solidFill>
                <a:schemeClr val="tx1"/>
              </a:solidFill>
            </a:rPr>
            <a:t>*</a:t>
          </a:r>
          <a:endParaRPr lang="en-US" sz="900" b="1" kern="1200" dirty="0"/>
        </a:p>
        <a:p>
          <a:pPr marL="57150" lvl="1" indent="-57150" algn="l" defTabSz="400050" rtl="0">
            <a:lnSpc>
              <a:spcPct val="100000"/>
            </a:lnSpc>
            <a:spcBef>
              <a:spcPct val="0"/>
            </a:spcBef>
            <a:spcAft>
              <a:spcPts val="0"/>
            </a:spcAft>
            <a:buChar char="••"/>
          </a:pPr>
          <a:r>
            <a:rPr lang="en-US" sz="900" kern="1200" dirty="0"/>
            <a:t>Spanish Presentation (Science) (Toggle)</a:t>
          </a:r>
          <a:r>
            <a:rPr lang="en-US" sz="900" b="1" kern="1200" dirty="0">
              <a:solidFill>
                <a:schemeClr val="tx1"/>
              </a:solidFill>
            </a:rPr>
            <a:t> *</a:t>
          </a:r>
          <a:endParaRPr lang="en-US" sz="900" b="1" kern="1200" dirty="0"/>
        </a:p>
        <a:p>
          <a:pPr marL="57150" lvl="1" indent="-57150" algn="l" defTabSz="400050" rtl="0">
            <a:lnSpc>
              <a:spcPct val="100000"/>
            </a:lnSpc>
            <a:spcBef>
              <a:spcPct val="0"/>
            </a:spcBef>
            <a:spcAft>
              <a:spcPts val="0"/>
            </a:spcAft>
            <a:buChar char="••"/>
          </a:pPr>
          <a:r>
            <a:rPr lang="en-US" sz="900" kern="1200" dirty="0"/>
            <a:t>Streamline </a:t>
          </a:r>
          <a:endParaRPr lang="en-US" sz="900" b="1" kern="1200" dirty="0"/>
        </a:p>
        <a:p>
          <a:pPr marL="57150" lvl="1" indent="-57150" algn="l" defTabSz="400050" rtl="0">
            <a:lnSpc>
              <a:spcPct val="100000"/>
            </a:lnSpc>
            <a:spcBef>
              <a:spcPct val="0"/>
            </a:spcBef>
            <a:spcAft>
              <a:spcPts val="0"/>
            </a:spcAft>
            <a:buChar char="••"/>
          </a:pPr>
          <a:r>
            <a:rPr lang="en-US" sz="900" kern="1200" dirty="0"/>
            <a:t>Text-to-Speech- Science, Math &amp; ELA Items (Non-Reading Passages)</a:t>
          </a:r>
        </a:p>
        <a:p>
          <a:pPr marL="57150" lvl="1" indent="-57150" algn="l" defTabSz="400050">
            <a:lnSpc>
              <a:spcPct val="100000"/>
            </a:lnSpc>
            <a:spcBef>
              <a:spcPct val="0"/>
            </a:spcBef>
            <a:spcAft>
              <a:spcPts val="0"/>
            </a:spcAft>
            <a:buChar char="••"/>
          </a:pPr>
          <a:r>
            <a:rPr lang="en-US" sz="900" kern="1200" dirty="0"/>
            <a:t>Text-to-Speech-Spanish (Science)</a:t>
          </a:r>
          <a:r>
            <a:rPr lang="en-US" sz="900" b="1" kern="1200" dirty="0">
              <a:solidFill>
                <a:schemeClr val="tx1"/>
              </a:solidFill>
            </a:rPr>
            <a:t> *</a:t>
          </a:r>
          <a:endParaRPr lang="en-US" sz="900" b="1" kern="1200" dirty="0"/>
        </a:p>
        <a:p>
          <a:pPr marL="57150" lvl="1" indent="-57150" algn="l" defTabSz="400050" rtl="0">
            <a:lnSpc>
              <a:spcPct val="100000"/>
            </a:lnSpc>
            <a:spcBef>
              <a:spcPct val="0"/>
            </a:spcBef>
            <a:spcAft>
              <a:spcPts val="0"/>
            </a:spcAft>
            <a:buChar char="••"/>
          </a:pPr>
          <a:r>
            <a:rPr lang="en-US" sz="900" kern="1200" dirty="0"/>
            <a:t>Translations-Math (Glossary) (Includes Illustration Glossary as an available language support)</a:t>
          </a:r>
          <a:r>
            <a:rPr lang="en-US" sz="900" b="1" kern="1200" dirty="0">
              <a:solidFill>
                <a:schemeClr val="tx1"/>
              </a:solidFill>
            </a:rPr>
            <a:t> *</a:t>
          </a:r>
          <a:r>
            <a:rPr lang="en-US" sz="900" kern="1200" dirty="0"/>
            <a:t> </a:t>
          </a:r>
        </a:p>
        <a:p>
          <a:pPr marL="57150" lvl="1" indent="-57150" algn="l" defTabSz="400050" rtl="0">
            <a:lnSpc>
              <a:spcPct val="100000"/>
            </a:lnSpc>
            <a:spcBef>
              <a:spcPct val="0"/>
            </a:spcBef>
            <a:spcAft>
              <a:spcPts val="0"/>
            </a:spcAft>
            <a:buChar char="••"/>
          </a:pPr>
          <a:r>
            <a:rPr lang="en-US" sz="900" kern="1200" dirty="0"/>
            <a:t>Translation Test Directions Spanish  (Math, Science) </a:t>
          </a:r>
          <a:r>
            <a:rPr lang="en-US" sz="900" b="1" kern="1200" dirty="0">
              <a:solidFill>
                <a:schemeClr val="tx1"/>
              </a:solidFill>
            </a:rPr>
            <a:t>*</a:t>
          </a:r>
          <a:endParaRPr lang="en-US" sz="900" b="1" kern="1200" dirty="0">
            <a:solidFill>
              <a:srgbClr val="FF0000"/>
            </a:solidFill>
          </a:endParaRPr>
        </a:p>
        <a:p>
          <a:pPr marL="57150" lvl="1" indent="-57150" algn="l" defTabSz="400050" rtl="0">
            <a:lnSpc>
              <a:spcPct val="100000"/>
            </a:lnSpc>
            <a:spcBef>
              <a:spcPct val="0"/>
            </a:spcBef>
            <a:spcAft>
              <a:spcPts val="0"/>
            </a:spcAft>
            <a:buChar char="••"/>
          </a:pPr>
          <a:r>
            <a:rPr lang="en-US" sz="900" kern="1200" dirty="0"/>
            <a:t>Turn off any universal accessibility tool</a:t>
          </a:r>
        </a:p>
      </dsp:txBody>
      <dsp:txXfrm>
        <a:off x="0" y="268732"/>
        <a:ext cx="2567858" cy="22748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FE976-5F71-4F88-9B91-7AC466D71894}">
      <dsp:nvSpPr>
        <dsp:cNvPr id="0" name=""/>
        <dsp:cNvSpPr/>
      </dsp:nvSpPr>
      <dsp:spPr>
        <a:xfrm>
          <a:off x="79959" y="0"/>
          <a:ext cx="1263894" cy="215775"/>
        </a:xfrm>
        <a:prstGeom prst="roundRect">
          <a:avLst/>
        </a:prstGeom>
        <a:solidFill>
          <a:schemeClr val="accent3">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rtl="0">
            <a:lnSpc>
              <a:spcPct val="90000"/>
            </a:lnSpc>
            <a:spcBef>
              <a:spcPct val="0"/>
            </a:spcBef>
            <a:spcAft>
              <a:spcPct val="35000"/>
            </a:spcAft>
          </a:pPr>
          <a:r>
            <a:rPr lang="en-US" sz="1050" b="1" kern="1200" dirty="0"/>
            <a:t>Non-Embedded</a:t>
          </a:r>
          <a:endParaRPr lang="en-US" sz="1050" kern="1200" dirty="0"/>
        </a:p>
      </dsp:txBody>
      <dsp:txXfrm>
        <a:off x="90492" y="10533"/>
        <a:ext cx="1242828" cy="194709"/>
      </dsp:txXfrm>
    </dsp:sp>
    <dsp:sp modelId="{C2A42FA5-1E18-4796-AE1B-0716FF29AF9A}">
      <dsp:nvSpPr>
        <dsp:cNvPr id="0" name=""/>
        <dsp:cNvSpPr/>
      </dsp:nvSpPr>
      <dsp:spPr>
        <a:xfrm>
          <a:off x="0" y="222675"/>
          <a:ext cx="2597346" cy="2630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466" tIns="11430" rIns="64008" bIns="11430" numCol="1" spcCol="1270" anchor="t" anchorCtr="0">
          <a:noAutofit/>
        </a:bodyPr>
        <a:lstStyle/>
        <a:p>
          <a:pPr marL="57150" lvl="1" indent="-57150" algn="l" defTabSz="400050" rtl="0">
            <a:lnSpc>
              <a:spcPct val="90000"/>
            </a:lnSpc>
            <a:spcBef>
              <a:spcPct val="0"/>
            </a:spcBef>
            <a:spcAft>
              <a:spcPct val="20000"/>
            </a:spcAft>
            <a:buChar char="••"/>
          </a:pPr>
          <a:r>
            <a:rPr lang="en-US" sz="900" kern="1200" dirty="0"/>
            <a:t>Amplification</a:t>
          </a:r>
          <a:endParaRPr lang="en-US" sz="900" kern="1200" dirty="0">
            <a:solidFill>
              <a:srgbClr val="FF0000"/>
            </a:solidFill>
          </a:endParaRPr>
        </a:p>
        <a:p>
          <a:pPr marL="57150" lvl="1" indent="-57150" algn="l" defTabSz="400050" rtl="0">
            <a:lnSpc>
              <a:spcPct val="90000"/>
            </a:lnSpc>
            <a:spcBef>
              <a:spcPct val="0"/>
            </a:spcBef>
            <a:spcAft>
              <a:spcPct val="20000"/>
            </a:spcAft>
            <a:buChar char="••"/>
          </a:pPr>
          <a:r>
            <a:rPr lang="en-US" sz="900" kern="1200" dirty="0"/>
            <a:t>Bilingual Dictionary (Science) *</a:t>
          </a:r>
        </a:p>
        <a:p>
          <a:pPr marL="57150" lvl="1" indent="-57150" algn="l" defTabSz="400050" rtl="0">
            <a:lnSpc>
              <a:spcPct val="90000"/>
            </a:lnSpc>
            <a:spcBef>
              <a:spcPct val="0"/>
            </a:spcBef>
            <a:spcAft>
              <a:spcPct val="20000"/>
            </a:spcAft>
            <a:buChar char="••"/>
          </a:pPr>
          <a:r>
            <a:rPr lang="en-US" sz="900" kern="1200" dirty="0"/>
            <a:t>Color Contrast</a:t>
          </a:r>
        </a:p>
        <a:p>
          <a:pPr marL="57150" lvl="1" indent="-57150" algn="l" defTabSz="400050" rtl="0">
            <a:lnSpc>
              <a:spcPct val="90000"/>
            </a:lnSpc>
            <a:spcBef>
              <a:spcPct val="0"/>
            </a:spcBef>
            <a:spcAft>
              <a:spcPct val="20000"/>
            </a:spcAft>
            <a:buChar char="••"/>
          </a:pPr>
          <a:r>
            <a:rPr lang="en-US" sz="900" kern="1200" dirty="0"/>
            <a:t>Color Overlay</a:t>
          </a:r>
        </a:p>
        <a:p>
          <a:pPr marL="57150" lvl="1" indent="-57150" algn="l" defTabSz="400050" rtl="0">
            <a:lnSpc>
              <a:spcPct val="90000"/>
            </a:lnSpc>
            <a:spcBef>
              <a:spcPct val="0"/>
            </a:spcBef>
            <a:spcAft>
              <a:spcPct val="20000"/>
            </a:spcAft>
            <a:buChar char="••"/>
          </a:pPr>
          <a:r>
            <a:rPr lang="en-US" sz="900" kern="1200" dirty="0"/>
            <a:t>Magnification</a:t>
          </a:r>
        </a:p>
        <a:p>
          <a:pPr marL="57150" lvl="1" indent="-57150" algn="l" defTabSz="400050" rtl="0">
            <a:lnSpc>
              <a:spcPct val="90000"/>
            </a:lnSpc>
            <a:spcBef>
              <a:spcPct val="0"/>
            </a:spcBef>
            <a:spcAft>
              <a:spcPct val="20000"/>
            </a:spcAft>
            <a:buChar char="••"/>
          </a:pPr>
          <a:r>
            <a:rPr lang="en-US" sz="900" kern="1200" dirty="0"/>
            <a:t>Native Language Reader Directions (Science)</a:t>
          </a:r>
          <a:r>
            <a:rPr lang="en-US" sz="900" b="1" kern="1200" dirty="0"/>
            <a:t> *</a:t>
          </a:r>
          <a:endParaRPr lang="en-US" sz="900" kern="1200" dirty="0"/>
        </a:p>
        <a:p>
          <a:pPr marL="57150" lvl="1" indent="-57150" algn="l" defTabSz="400050" rtl="0">
            <a:lnSpc>
              <a:spcPct val="90000"/>
            </a:lnSpc>
            <a:spcBef>
              <a:spcPct val="0"/>
            </a:spcBef>
            <a:spcAft>
              <a:spcPct val="20000"/>
            </a:spcAft>
            <a:buChar char="••"/>
          </a:pPr>
          <a:r>
            <a:rPr lang="en-US" sz="900" kern="1200" dirty="0"/>
            <a:t>Noise Buffer </a:t>
          </a:r>
        </a:p>
        <a:p>
          <a:pPr marL="57150" lvl="1" indent="-57150" algn="l" defTabSz="400050" rtl="0">
            <a:lnSpc>
              <a:spcPct val="90000"/>
            </a:lnSpc>
            <a:spcBef>
              <a:spcPct val="0"/>
            </a:spcBef>
            <a:spcAft>
              <a:spcPct val="20000"/>
            </a:spcAft>
            <a:buChar char="••"/>
          </a:pPr>
          <a:r>
            <a:rPr lang="en-US" sz="900" kern="1200" dirty="0">
              <a:solidFill>
                <a:schemeClr val="tx1"/>
              </a:solidFill>
            </a:rPr>
            <a:t>Read Aloud</a:t>
          </a:r>
        </a:p>
        <a:p>
          <a:pPr marL="57150" lvl="1" indent="-57150" algn="l" defTabSz="400050" rtl="0">
            <a:lnSpc>
              <a:spcPct val="90000"/>
            </a:lnSpc>
            <a:spcBef>
              <a:spcPct val="0"/>
            </a:spcBef>
            <a:spcAft>
              <a:spcPct val="20000"/>
            </a:spcAft>
            <a:buChar char="••"/>
          </a:pPr>
          <a:r>
            <a:rPr lang="en-US" sz="900" kern="1200" dirty="0"/>
            <a:t>Read Aloud in Spanish (Math, Science) </a:t>
          </a:r>
          <a:r>
            <a:rPr lang="en-US" sz="900" b="1" kern="1200" dirty="0">
              <a:solidFill>
                <a:schemeClr val="tx1"/>
              </a:solidFill>
            </a:rPr>
            <a:t>*</a:t>
          </a:r>
          <a:endParaRPr lang="en-US" sz="900" b="1" kern="1200" dirty="0">
            <a:solidFill>
              <a:srgbClr val="FF0000"/>
            </a:solidFill>
          </a:endParaRPr>
        </a:p>
        <a:p>
          <a:pPr marL="57150" lvl="1" indent="-57150" algn="l" defTabSz="400050" rtl="0">
            <a:lnSpc>
              <a:spcPct val="90000"/>
            </a:lnSpc>
            <a:spcBef>
              <a:spcPct val="0"/>
            </a:spcBef>
            <a:spcAft>
              <a:spcPct val="20000"/>
            </a:spcAft>
            <a:buChar char="••"/>
          </a:pPr>
          <a:r>
            <a:rPr lang="en-US" sz="900" kern="1200" dirty="0"/>
            <a:t>Separate Setting</a:t>
          </a:r>
        </a:p>
        <a:p>
          <a:pPr marL="57150" lvl="1" indent="-57150" algn="l" defTabSz="400050" rtl="0">
            <a:lnSpc>
              <a:spcPct val="90000"/>
            </a:lnSpc>
            <a:spcBef>
              <a:spcPct val="0"/>
            </a:spcBef>
            <a:spcAft>
              <a:spcPct val="20000"/>
            </a:spcAft>
            <a:buChar char="••"/>
          </a:pPr>
          <a:r>
            <a:rPr lang="en-US" sz="900" kern="1200" dirty="0"/>
            <a:t>Simplified Test Directions^</a:t>
          </a:r>
        </a:p>
        <a:p>
          <a:pPr marL="57150" lvl="1" indent="-57150" algn="l" defTabSz="400050" rtl="0">
            <a:lnSpc>
              <a:spcPct val="90000"/>
            </a:lnSpc>
            <a:spcBef>
              <a:spcPct val="0"/>
            </a:spcBef>
            <a:spcAft>
              <a:spcPct val="20000"/>
            </a:spcAft>
            <a:buChar char="••"/>
          </a:pPr>
          <a:r>
            <a:rPr lang="en-US" sz="900" kern="1200" dirty="0"/>
            <a:t>Translation Glossary (Math) </a:t>
          </a:r>
          <a:r>
            <a:rPr lang="en-US" sz="900" b="1" kern="1200" dirty="0">
              <a:solidFill>
                <a:schemeClr val="tx1"/>
              </a:solidFill>
            </a:rPr>
            <a:t>* </a:t>
          </a:r>
          <a:r>
            <a:rPr lang="en-US" sz="900" kern="1200" dirty="0"/>
            <a:t>(Includes Illustrative Glossary as an available language support)</a:t>
          </a:r>
          <a:r>
            <a:rPr lang="en-US" sz="900" b="1" kern="1200" dirty="0">
              <a:solidFill>
                <a:schemeClr val="tx1"/>
              </a:solidFill>
            </a:rPr>
            <a:t> (Note: These must be requested through Helpdesk and accompany a large-print test booklet.)</a:t>
          </a:r>
          <a:endParaRPr lang="en-US" sz="900" kern="1200" dirty="0"/>
        </a:p>
        <a:p>
          <a:pPr marL="57150" lvl="1" indent="-57150" algn="l" defTabSz="400050" rtl="0">
            <a:lnSpc>
              <a:spcPct val="90000"/>
            </a:lnSpc>
            <a:spcBef>
              <a:spcPct val="0"/>
            </a:spcBef>
            <a:spcAft>
              <a:spcPct val="20000"/>
            </a:spcAft>
            <a:buChar char="••"/>
          </a:pPr>
          <a:r>
            <a:rPr lang="en-US" sz="900" kern="1200" dirty="0">
              <a:hlinkClick xmlns:r="http://schemas.openxmlformats.org/officeDocument/2006/relationships" r:id="rId1"/>
            </a:rPr>
            <a:t>Translation Test Directions</a:t>
          </a:r>
          <a:r>
            <a:rPr lang="en-US" sz="900" b="1" kern="1200" dirty="0">
              <a:solidFill>
                <a:schemeClr val="tx1"/>
              </a:solidFill>
            </a:rPr>
            <a:t>* </a:t>
          </a:r>
          <a:r>
            <a:rPr lang="en-US" sz="900" b="0" kern="1200" dirty="0">
              <a:solidFill>
                <a:schemeClr val="tx1"/>
              </a:solidFill>
            </a:rPr>
            <a:t>(Math, ELA)</a:t>
          </a:r>
          <a:r>
            <a:rPr lang="en-US" sz="900" b="0" kern="1200" dirty="0"/>
            <a:t>^ </a:t>
          </a:r>
        </a:p>
      </dsp:txBody>
      <dsp:txXfrm>
        <a:off x="0" y="222675"/>
        <a:ext cx="2597346" cy="26308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7B034A-C494-4C26-9940-36303B38D3BD}">
      <dsp:nvSpPr>
        <dsp:cNvPr id="0" name=""/>
        <dsp:cNvSpPr/>
      </dsp:nvSpPr>
      <dsp:spPr>
        <a:xfrm>
          <a:off x="361799" y="0"/>
          <a:ext cx="983529" cy="257811"/>
        </a:xfrm>
        <a:prstGeom prst="roundRect">
          <a:avLst/>
        </a:prstGeom>
        <a:solidFill>
          <a:schemeClr val="accent6">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rtl="0">
            <a:lnSpc>
              <a:spcPct val="90000"/>
            </a:lnSpc>
            <a:spcBef>
              <a:spcPct val="0"/>
            </a:spcBef>
            <a:spcAft>
              <a:spcPct val="35000"/>
            </a:spcAft>
          </a:pPr>
          <a:r>
            <a:rPr lang="en-US" sz="1050" b="1" kern="1200" dirty="0"/>
            <a:t>Embedded</a:t>
          </a:r>
          <a:endParaRPr lang="en-US" sz="1050" kern="1200" dirty="0"/>
        </a:p>
      </dsp:txBody>
      <dsp:txXfrm>
        <a:off x="374384" y="12585"/>
        <a:ext cx="958359" cy="232641"/>
      </dsp:txXfrm>
    </dsp:sp>
    <dsp:sp modelId="{A08911BC-1595-49CD-8F30-A86388631E33}">
      <dsp:nvSpPr>
        <dsp:cNvPr id="0" name=""/>
        <dsp:cNvSpPr/>
      </dsp:nvSpPr>
      <dsp:spPr>
        <a:xfrm>
          <a:off x="51544" y="259427"/>
          <a:ext cx="1596166" cy="2641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507" tIns="12700" rIns="71120" bIns="12700" numCol="1" spcCol="1270" anchor="t" anchorCtr="0">
          <a:noAutofit/>
        </a:bodyPr>
        <a:lstStyle/>
        <a:p>
          <a:pPr marL="57150" lvl="1" indent="-57150" algn="l" defTabSz="444500" rtl="0">
            <a:lnSpc>
              <a:spcPct val="90000"/>
            </a:lnSpc>
            <a:spcBef>
              <a:spcPct val="0"/>
            </a:spcBef>
            <a:spcAft>
              <a:spcPct val="20000"/>
            </a:spcAft>
            <a:buChar char="••"/>
          </a:pPr>
          <a:endParaRPr lang="en-US" sz="1000" b="1" kern="1200" dirty="0"/>
        </a:p>
        <a:p>
          <a:pPr marL="57150" lvl="1" indent="-57150" algn="l" defTabSz="444500" rtl="0">
            <a:lnSpc>
              <a:spcPct val="90000"/>
            </a:lnSpc>
            <a:spcBef>
              <a:spcPct val="0"/>
            </a:spcBef>
            <a:spcAft>
              <a:spcPct val="20000"/>
            </a:spcAft>
            <a:buChar char="••"/>
          </a:pPr>
          <a:r>
            <a:rPr lang="en-US" sz="1000" kern="1200" dirty="0"/>
            <a:t>American Sign Language (Video)</a:t>
          </a:r>
          <a:r>
            <a:rPr lang="en-US" sz="1000" b="1" kern="1200" dirty="0"/>
            <a:t>^</a:t>
          </a:r>
        </a:p>
        <a:p>
          <a:pPr marL="57150" lvl="1" indent="-57150" algn="l" defTabSz="444500" rtl="0">
            <a:lnSpc>
              <a:spcPct val="90000"/>
            </a:lnSpc>
            <a:spcBef>
              <a:spcPct val="0"/>
            </a:spcBef>
            <a:spcAft>
              <a:spcPct val="20000"/>
            </a:spcAft>
            <a:buChar char="••"/>
          </a:pPr>
          <a:r>
            <a:rPr lang="en-US" sz="1000" kern="1200" dirty="0"/>
            <a:t>Braille Type</a:t>
          </a:r>
        </a:p>
        <a:p>
          <a:pPr marL="57150" lvl="1" indent="-57150" algn="l" defTabSz="444500" rtl="0">
            <a:lnSpc>
              <a:spcPct val="90000"/>
            </a:lnSpc>
            <a:spcBef>
              <a:spcPct val="0"/>
            </a:spcBef>
            <a:spcAft>
              <a:spcPct val="20000"/>
            </a:spcAft>
            <a:buChar char="••"/>
          </a:pPr>
          <a:r>
            <a:rPr lang="en-US" sz="1000" kern="1200" dirty="0"/>
            <a:t>Braille Transcript (ELA Listening)</a:t>
          </a:r>
        </a:p>
        <a:p>
          <a:pPr marL="57150" lvl="1" indent="-57150" algn="l" defTabSz="444500" rtl="0">
            <a:lnSpc>
              <a:spcPct val="90000"/>
            </a:lnSpc>
            <a:spcBef>
              <a:spcPct val="0"/>
            </a:spcBef>
            <a:spcAft>
              <a:spcPct val="20000"/>
            </a:spcAft>
            <a:buChar char="••"/>
          </a:pPr>
          <a:r>
            <a:rPr lang="en-US" sz="1000" kern="1200" dirty="0"/>
            <a:t>Closed Captioning (ELA Listening)</a:t>
          </a:r>
        </a:p>
        <a:p>
          <a:pPr marL="57150" lvl="1" indent="-57150" algn="l" defTabSz="444500">
            <a:lnSpc>
              <a:spcPct val="90000"/>
            </a:lnSpc>
            <a:spcBef>
              <a:spcPct val="0"/>
            </a:spcBef>
            <a:spcAft>
              <a:spcPct val="20000"/>
            </a:spcAft>
            <a:buChar char="••"/>
          </a:pPr>
          <a:r>
            <a:rPr lang="en-US" sz="1000" kern="1200" dirty="0"/>
            <a:t>Permissive Mode (compatible third party accessibility software)</a:t>
          </a:r>
        </a:p>
        <a:p>
          <a:pPr marL="57150" lvl="1" indent="-57150" algn="l" defTabSz="444500" rtl="0">
            <a:lnSpc>
              <a:spcPct val="90000"/>
            </a:lnSpc>
            <a:spcBef>
              <a:spcPct val="0"/>
            </a:spcBef>
            <a:spcAft>
              <a:spcPct val="20000"/>
            </a:spcAft>
            <a:buChar char="••"/>
          </a:pPr>
          <a:r>
            <a:rPr lang="en-US" sz="1000" kern="1200" dirty="0"/>
            <a:t>Refreshable Braille</a:t>
          </a:r>
        </a:p>
        <a:p>
          <a:pPr marL="57150" lvl="1" indent="-57150" algn="l" defTabSz="444500" rtl="0">
            <a:lnSpc>
              <a:spcPct val="90000"/>
            </a:lnSpc>
            <a:spcBef>
              <a:spcPct val="0"/>
            </a:spcBef>
            <a:spcAft>
              <a:spcPct val="20000"/>
            </a:spcAft>
            <a:buChar char="••"/>
          </a:pPr>
          <a:r>
            <a:rPr lang="en-US" sz="1000" kern="1200" dirty="0"/>
            <a:t>Speech-to-Text </a:t>
          </a:r>
          <a:r>
            <a:rPr lang="en-US" sz="1000" b="1" kern="1200" dirty="0">
              <a:solidFill>
                <a:srgbClr val="FF0000"/>
              </a:solidFill>
            </a:rPr>
            <a:t>NEW!</a:t>
          </a:r>
        </a:p>
        <a:p>
          <a:pPr marL="57150" lvl="1" indent="-57150" algn="l" defTabSz="444500" rtl="0">
            <a:lnSpc>
              <a:spcPct val="90000"/>
            </a:lnSpc>
            <a:spcBef>
              <a:spcPct val="0"/>
            </a:spcBef>
            <a:spcAft>
              <a:spcPct val="20000"/>
            </a:spcAft>
            <a:buChar char="••"/>
          </a:pPr>
          <a:r>
            <a:rPr lang="en-US" sz="1000" kern="1200" dirty="0"/>
            <a:t>Text-to-Speech ELA Reading Passages (Grades 3-8)</a:t>
          </a:r>
        </a:p>
      </dsp:txBody>
      <dsp:txXfrm>
        <a:off x="51544" y="259427"/>
        <a:ext cx="1596166" cy="264159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7" y="5"/>
            <a:ext cx="3170583" cy="480390"/>
          </a:xfrm>
          <a:prstGeom prst="rect">
            <a:avLst/>
          </a:prstGeom>
          <a:noFill/>
          <a:ln w="9525">
            <a:noFill/>
            <a:miter lim="800000"/>
            <a:headEnd/>
            <a:tailEnd/>
          </a:ln>
          <a:effectLst/>
        </p:spPr>
        <p:txBody>
          <a:bodyPr vert="horz" wrap="square" lIns="96282" tIns="48141" rIns="96282" bIns="48141" numCol="1" anchor="t" anchorCtr="0" compatLnSpc="1">
            <a:prstTxWarp prst="textNoShape">
              <a:avLst/>
            </a:prstTxWarp>
          </a:bodyPr>
          <a:lstStyle>
            <a:lvl1pPr>
              <a:defRPr sz="1200">
                <a:latin typeface="Arial" charset="0"/>
              </a:defRPr>
            </a:lvl1pPr>
          </a:lstStyle>
          <a:p>
            <a:pPr>
              <a:defRPr/>
            </a:pPr>
            <a:endParaRPr lang="en-US" dirty="0"/>
          </a:p>
        </p:txBody>
      </p:sp>
      <p:sp>
        <p:nvSpPr>
          <p:cNvPr id="13315" name="Rectangle 3"/>
          <p:cNvSpPr>
            <a:spLocks noGrp="1" noChangeArrowheads="1"/>
          </p:cNvSpPr>
          <p:nvPr>
            <p:ph type="dt" sz="quarter" idx="1"/>
          </p:nvPr>
        </p:nvSpPr>
        <p:spPr bwMode="auto">
          <a:xfrm>
            <a:off x="4142970" y="5"/>
            <a:ext cx="3170583" cy="480390"/>
          </a:xfrm>
          <a:prstGeom prst="rect">
            <a:avLst/>
          </a:prstGeom>
          <a:noFill/>
          <a:ln w="9525">
            <a:noFill/>
            <a:miter lim="800000"/>
            <a:headEnd/>
            <a:tailEnd/>
          </a:ln>
          <a:effectLst/>
        </p:spPr>
        <p:txBody>
          <a:bodyPr vert="horz" wrap="square" lIns="96282" tIns="48141" rIns="96282" bIns="48141" numCol="1" anchor="t" anchorCtr="0" compatLnSpc="1">
            <a:prstTxWarp prst="textNoShape">
              <a:avLst/>
            </a:prstTxWarp>
          </a:bodyPr>
          <a:lstStyle>
            <a:lvl1pPr algn="r">
              <a:defRPr sz="1200">
                <a:latin typeface="Arial" charset="0"/>
              </a:defRPr>
            </a:lvl1pPr>
          </a:lstStyle>
          <a:p>
            <a:pPr>
              <a:defRPr/>
            </a:pPr>
            <a:endParaRPr lang="en-US" dirty="0"/>
          </a:p>
        </p:txBody>
      </p:sp>
      <p:sp>
        <p:nvSpPr>
          <p:cNvPr id="13316" name="Rectangle 4"/>
          <p:cNvSpPr>
            <a:spLocks noGrp="1" noChangeArrowheads="1"/>
          </p:cNvSpPr>
          <p:nvPr>
            <p:ph type="ftr" sz="quarter" idx="2"/>
          </p:nvPr>
        </p:nvSpPr>
        <p:spPr bwMode="auto">
          <a:xfrm>
            <a:off x="7" y="9119178"/>
            <a:ext cx="3170583" cy="480390"/>
          </a:xfrm>
          <a:prstGeom prst="rect">
            <a:avLst/>
          </a:prstGeom>
          <a:noFill/>
          <a:ln w="9525">
            <a:noFill/>
            <a:miter lim="800000"/>
            <a:headEnd/>
            <a:tailEnd/>
          </a:ln>
          <a:effectLst/>
        </p:spPr>
        <p:txBody>
          <a:bodyPr vert="horz" wrap="square" lIns="96282" tIns="48141" rIns="96282" bIns="48141" numCol="1" anchor="b" anchorCtr="0" compatLnSpc="1">
            <a:prstTxWarp prst="textNoShape">
              <a:avLst/>
            </a:prstTxWarp>
          </a:bodyPr>
          <a:lstStyle>
            <a:lvl1pPr>
              <a:defRPr sz="1200">
                <a:latin typeface="Arial" charset="0"/>
              </a:defRPr>
            </a:lvl1pPr>
          </a:lstStyle>
          <a:p>
            <a:pPr>
              <a:defRPr/>
            </a:pPr>
            <a:endParaRPr lang="en-US" dirty="0"/>
          </a:p>
        </p:txBody>
      </p:sp>
      <p:sp>
        <p:nvSpPr>
          <p:cNvPr id="13317" name="Rectangle 5"/>
          <p:cNvSpPr>
            <a:spLocks noGrp="1" noChangeArrowheads="1"/>
          </p:cNvSpPr>
          <p:nvPr>
            <p:ph type="sldNum" sz="quarter" idx="3"/>
          </p:nvPr>
        </p:nvSpPr>
        <p:spPr bwMode="auto">
          <a:xfrm>
            <a:off x="4142970" y="9119178"/>
            <a:ext cx="3170583" cy="480390"/>
          </a:xfrm>
          <a:prstGeom prst="rect">
            <a:avLst/>
          </a:prstGeom>
          <a:noFill/>
          <a:ln w="9525">
            <a:noFill/>
            <a:miter lim="800000"/>
            <a:headEnd/>
            <a:tailEnd/>
          </a:ln>
          <a:effectLst/>
        </p:spPr>
        <p:txBody>
          <a:bodyPr vert="horz" wrap="square" lIns="96282" tIns="48141" rIns="96282" bIns="48141" numCol="1" anchor="b" anchorCtr="0" compatLnSpc="1">
            <a:prstTxWarp prst="textNoShape">
              <a:avLst/>
            </a:prstTxWarp>
          </a:bodyPr>
          <a:lstStyle>
            <a:lvl1pPr algn="r">
              <a:defRPr sz="1200">
                <a:latin typeface="Arial" charset="0"/>
              </a:defRPr>
            </a:lvl1pPr>
          </a:lstStyle>
          <a:p>
            <a:pPr>
              <a:defRPr/>
            </a:pPr>
            <a:fld id="{A0E22309-E4A2-47B7-8D06-249A94B4A174}" type="slidenum">
              <a:rPr lang="en-US"/>
              <a:pPr>
                <a:defRPr/>
              </a:pPr>
              <a:t>‹#›</a:t>
            </a:fld>
            <a:endParaRPr lang="en-US" dirty="0"/>
          </a:p>
        </p:txBody>
      </p:sp>
    </p:spTree>
    <p:extLst>
      <p:ext uri="{BB962C8B-B14F-4D97-AF65-F5344CB8AC3E}">
        <p14:creationId xmlns:p14="http://schemas.microsoft.com/office/powerpoint/2010/main" val="33566202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5"/>
            <a:ext cx="3170583" cy="480390"/>
          </a:xfrm>
          <a:prstGeom prst="rect">
            <a:avLst/>
          </a:prstGeom>
        </p:spPr>
        <p:txBody>
          <a:bodyPr vert="horz" lIns="96282" tIns="48141" rIns="96282" bIns="48141" rtlCol="0"/>
          <a:lstStyle>
            <a:lvl1pPr algn="l">
              <a:defRPr sz="1200">
                <a:latin typeface="Arial" charset="0"/>
              </a:defRPr>
            </a:lvl1pPr>
          </a:lstStyle>
          <a:p>
            <a:pPr>
              <a:defRPr/>
            </a:pPr>
            <a:endParaRPr lang="en-US" dirty="0"/>
          </a:p>
        </p:txBody>
      </p:sp>
      <p:sp>
        <p:nvSpPr>
          <p:cNvPr id="3" name="Date Placeholder 2"/>
          <p:cNvSpPr>
            <a:spLocks noGrp="1"/>
          </p:cNvSpPr>
          <p:nvPr>
            <p:ph type="dt" idx="1"/>
          </p:nvPr>
        </p:nvSpPr>
        <p:spPr>
          <a:xfrm>
            <a:off x="4142970" y="5"/>
            <a:ext cx="3170583" cy="480390"/>
          </a:xfrm>
          <a:prstGeom prst="rect">
            <a:avLst/>
          </a:prstGeom>
        </p:spPr>
        <p:txBody>
          <a:bodyPr vert="horz" lIns="96282" tIns="48141" rIns="96282" bIns="48141" rtlCol="0"/>
          <a:lstStyle>
            <a:lvl1pPr algn="r">
              <a:defRPr sz="1200">
                <a:latin typeface="Arial" charset="0"/>
              </a:defRPr>
            </a:lvl1pPr>
          </a:lstStyle>
          <a:p>
            <a:pPr>
              <a:defRPr/>
            </a:pPr>
            <a:fld id="{0D9AF1C2-7666-45A4-BF69-32CF3F253C0E}" type="datetimeFigureOut">
              <a:rPr lang="en-US"/>
              <a:pPr>
                <a:defRPr/>
              </a:pPr>
              <a:t>1/20/2021</a:t>
            </a:fld>
            <a:endParaRPr lang="en-US" dirty="0"/>
          </a:p>
        </p:txBody>
      </p:sp>
      <p:sp>
        <p:nvSpPr>
          <p:cNvPr id="4" name="Slide Image Placeholder 3"/>
          <p:cNvSpPr>
            <a:spLocks noGrp="1" noRot="1" noChangeAspect="1"/>
          </p:cNvSpPr>
          <p:nvPr>
            <p:ph type="sldImg" idx="2"/>
          </p:nvPr>
        </p:nvSpPr>
        <p:spPr>
          <a:xfrm>
            <a:off x="1257300" y="719138"/>
            <a:ext cx="4802188" cy="3600450"/>
          </a:xfrm>
          <a:prstGeom prst="rect">
            <a:avLst/>
          </a:prstGeom>
          <a:noFill/>
          <a:ln w="12700">
            <a:solidFill>
              <a:prstClr val="black"/>
            </a:solidFill>
          </a:ln>
        </p:spPr>
        <p:txBody>
          <a:bodyPr vert="horz" lIns="96282" tIns="48141" rIns="96282" bIns="48141" rtlCol="0" anchor="ctr"/>
          <a:lstStyle/>
          <a:p>
            <a:pPr lvl="0"/>
            <a:endParaRPr lang="en-US" noProof="0" dirty="0"/>
          </a:p>
        </p:txBody>
      </p:sp>
      <p:sp>
        <p:nvSpPr>
          <p:cNvPr id="5" name="Notes Placeholder 4"/>
          <p:cNvSpPr>
            <a:spLocks noGrp="1"/>
          </p:cNvSpPr>
          <p:nvPr>
            <p:ph type="body" sz="quarter" idx="3"/>
          </p:nvPr>
        </p:nvSpPr>
        <p:spPr>
          <a:xfrm>
            <a:off x="732187" y="4561239"/>
            <a:ext cx="5850835" cy="4320213"/>
          </a:xfrm>
          <a:prstGeom prst="rect">
            <a:avLst/>
          </a:prstGeom>
        </p:spPr>
        <p:txBody>
          <a:bodyPr vert="horz" lIns="96282" tIns="48141" rIns="96282" bIns="4814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7" y="9119178"/>
            <a:ext cx="3170583" cy="480390"/>
          </a:xfrm>
          <a:prstGeom prst="rect">
            <a:avLst/>
          </a:prstGeom>
        </p:spPr>
        <p:txBody>
          <a:bodyPr vert="horz" lIns="96282" tIns="48141" rIns="96282" bIns="48141" rtlCol="0" anchor="b"/>
          <a:lstStyle>
            <a:lvl1pPr algn="l">
              <a:defRPr sz="1200">
                <a:latin typeface="Arial" charset="0"/>
              </a:defRPr>
            </a:lvl1pPr>
          </a:lstStyle>
          <a:p>
            <a:pPr>
              <a:defRPr/>
            </a:pPr>
            <a:endParaRPr lang="en-US" dirty="0"/>
          </a:p>
        </p:txBody>
      </p:sp>
      <p:sp>
        <p:nvSpPr>
          <p:cNvPr id="7" name="Slide Number Placeholder 6"/>
          <p:cNvSpPr>
            <a:spLocks noGrp="1"/>
          </p:cNvSpPr>
          <p:nvPr>
            <p:ph type="sldNum" sz="quarter" idx="5"/>
          </p:nvPr>
        </p:nvSpPr>
        <p:spPr>
          <a:xfrm>
            <a:off x="4142970" y="9119178"/>
            <a:ext cx="3170583" cy="480390"/>
          </a:xfrm>
          <a:prstGeom prst="rect">
            <a:avLst/>
          </a:prstGeom>
        </p:spPr>
        <p:txBody>
          <a:bodyPr vert="horz" lIns="96282" tIns="48141" rIns="96282" bIns="48141" rtlCol="0" anchor="b"/>
          <a:lstStyle>
            <a:lvl1pPr algn="r">
              <a:defRPr sz="1200">
                <a:latin typeface="Arial" charset="0"/>
              </a:defRPr>
            </a:lvl1pPr>
          </a:lstStyle>
          <a:p>
            <a:pPr>
              <a:defRPr/>
            </a:pPr>
            <a:fld id="{9CAD9C9B-24D6-44DC-A3B7-3E9F9185F237}" type="slidenum">
              <a:rPr lang="en-US"/>
              <a:pPr>
                <a:defRPr/>
              </a:pPr>
              <a:t>‹#›</a:t>
            </a:fld>
            <a:endParaRPr lang="en-US" dirty="0"/>
          </a:p>
        </p:txBody>
      </p:sp>
    </p:spTree>
    <p:extLst>
      <p:ext uri="{BB962C8B-B14F-4D97-AF65-F5344CB8AC3E}">
        <p14:creationId xmlns:p14="http://schemas.microsoft.com/office/powerpoint/2010/main" val="23558234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t.portal.cambiumast.com/core/fileparse.php/51/urlt/Embedded-and-Non-Embedded-Designated-Supports-for-English-Learners.pdf"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ct.portal.cambiumast.com/core/fileparse.php/51/urlt/Translation-Glossary-Embedded-Designated-Support-Brochure.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179" indent="-291179">
              <a:buFont typeface="Arial" panose="020B0604020202020204" pitchFamily="34" charset="0"/>
              <a:buChar char="•"/>
              <a:defRPr/>
            </a:pPr>
            <a:r>
              <a:rPr lang="en-US" b="1" dirty="0">
                <a:solidFill>
                  <a:srgbClr val="002D73"/>
                </a:solidFill>
              </a:rPr>
              <a:t>Take a moment to unpack the presentation and remind your audience of the most salient/ important  points for your local context.</a:t>
            </a:r>
          </a:p>
          <a:p>
            <a:pPr>
              <a:defRPr/>
            </a:pPr>
            <a:endParaRPr lang="en-US" b="1" dirty="0">
              <a:solidFill>
                <a:srgbClr val="002D73"/>
              </a:solidFill>
            </a:endParaRPr>
          </a:p>
          <a:p>
            <a:pPr marL="291179" indent="-291179">
              <a:buFont typeface="Arial" panose="020B0604020202020204" pitchFamily="34" charset="0"/>
              <a:buChar char="•"/>
              <a:defRPr/>
            </a:pPr>
            <a:r>
              <a:rPr lang="en-US" b="1" dirty="0">
                <a:solidFill>
                  <a:srgbClr val="002D73"/>
                </a:solidFill>
              </a:rPr>
              <a:t>This presentation reviews the background/ overall components of the assessment.</a:t>
            </a:r>
          </a:p>
          <a:p>
            <a:endParaRPr lang="en-US" dirty="0"/>
          </a:p>
        </p:txBody>
      </p:sp>
      <p:sp>
        <p:nvSpPr>
          <p:cNvPr id="4" name="Slide Number Placeholder 3"/>
          <p:cNvSpPr>
            <a:spLocks noGrp="1"/>
          </p:cNvSpPr>
          <p:nvPr>
            <p:ph type="sldNum" sz="quarter" idx="10"/>
          </p:nvPr>
        </p:nvSpPr>
        <p:spPr/>
        <p:txBody>
          <a:bodyPr/>
          <a:lstStyle/>
          <a:p>
            <a:pPr>
              <a:defRPr/>
            </a:pPr>
            <a:fld id="{A3CF1E9C-24E6-9647-8D43-96403AF0BB63}" type="slidenum">
              <a:rPr lang="en-US" smtClean="0"/>
              <a:pPr>
                <a:defRPr/>
              </a:pPr>
              <a:t>1</a:t>
            </a:fld>
            <a:endParaRPr lang="en-US" dirty="0"/>
          </a:p>
        </p:txBody>
      </p:sp>
      <p:sp>
        <p:nvSpPr>
          <p:cNvPr id="5" name="Date Placeholder 4"/>
          <p:cNvSpPr>
            <a:spLocks noGrp="1"/>
          </p:cNvSpPr>
          <p:nvPr>
            <p:ph type="dt" idx="11"/>
          </p:nvPr>
        </p:nvSpPr>
        <p:spPr/>
        <p:txBody>
          <a:bodyPr/>
          <a:lstStyle/>
          <a:p>
            <a:fld id="{95131FE2-4A99-4FA1-A92C-CD9D376588B9}" type="datetime1">
              <a:rPr lang="en-US" smtClean="0"/>
              <a:t>1/20/2021</a:t>
            </a:fld>
            <a:endParaRPr lang="en-US" dirty="0"/>
          </a:p>
        </p:txBody>
      </p:sp>
      <p:sp>
        <p:nvSpPr>
          <p:cNvPr id="7" name="Header Placeholder 6"/>
          <p:cNvSpPr>
            <a:spLocks noGrp="1"/>
          </p:cNvSpPr>
          <p:nvPr>
            <p:ph type="hdr" sz="quarter" idx="13"/>
          </p:nvPr>
        </p:nvSpPr>
        <p:spPr/>
        <p:txBody>
          <a:bodyPr/>
          <a:lstStyle/>
          <a:p>
            <a:r>
              <a:rPr lang="en-US" dirty="0" smtClean="0"/>
              <a:t>CT SAT School Day Presentation</a:t>
            </a:r>
            <a:endParaRPr lang="en-US" dirty="0"/>
          </a:p>
        </p:txBody>
      </p:sp>
    </p:spTree>
    <p:extLst>
      <p:ext uri="{BB962C8B-B14F-4D97-AF65-F5344CB8AC3E}">
        <p14:creationId xmlns:p14="http://schemas.microsoft.com/office/powerpoint/2010/main" val="2181662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pPr>
                <a:defRPr/>
              </a:pPr>
              <a:t>14</a:t>
            </a:fld>
            <a:endParaRPr lang="en-US" dirty="0"/>
          </a:p>
        </p:txBody>
      </p:sp>
    </p:spTree>
    <p:extLst>
      <p:ext uri="{BB962C8B-B14F-4D97-AF65-F5344CB8AC3E}">
        <p14:creationId xmlns:p14="http://schemas.microsoft.com/office/powerpoint/2010/main" val="2245717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3200" dirty="0"/>
              <a:t>Replaces the need for multiple computers and transferring responses into the test delivery system by the student or teacher.</a:t>
            </a:r>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pPr>
                <a:defRPr/>
              </a:pPr>
              <a:t>15</a:t>
            </a:fld>
            <a:endParaRPr lang="en-US" dirty="0"/>
          </a:p>
        </p:txBody>
      </p:sp>
    </p:spTree>
    <p:extLst>
      <p:ext uri="{BB962C8B-B14F-4D97-AF65-F5344CB8AC3E}">
        <p14:creationId xmlns:p14="http://schemas.microsoft.com/office/powerpoint/2010/main" val="1711437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Accommodation</a:t>
            </a:r>
            <a:r>
              <a:rPr lang="en-US" baseline="0" dirty="0"/>
              <a:t> check:  When applicable, ask</a:t>
            </a:r>
            <a:r>
              <a:rPr lang="en-US" dirty="0"/>
              <a:t> your student to practice this accommodation on a Practice Test</a:t>
            </a:r>
            <a:r>
              <a:rPr lang="en-US" baseline="0" dirty="0"/>
              <a:t>. When they do,</a:t>
            </a:r>
            <a:r>
              <a:rPr lang="en-US" dirty="0"/>
              <a:t> be sure to look for the microphone</a:t>
            </a:r>
            <a:r>
              <a:rPr lang="en-US" baseline="0" dirty="0"/>
              <a:t> icon. If it doesn’t appear under the open-ended item response text box, then the accommodation may not have been set in TIDE.</a:t>
            </a:r>
            <a:endParaRPr lang="en-US" dirty="0"/>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pPr>
                <a:defRPr/>
              </a:pPr>
              <a:t>16</a:t>
            </a:fld>
            <a:endParaRPr lang="en-US" dirty="0"/>
          </a:p>
        </p:txBody>
      </p:sp>
    </p:spTree>
    <p:extLst>
      <p:ext uri="{BB962C8B-B14F-4D97-AF65-F5344CB8AC3E}">
        <p14:creationId xmlns:p14="http://schemas.microsoft.com/office/powerpoint/2010/main" val="3578258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Accommodation</a:t>
            </a:r>
            <a:r>
              <a:rPr lang="en-US" baseline="0" dirty="0"/>
              <a:t> check:  When applicable, ask</a:t>
            </a:r>
            <a:r>
              <a:rPr lang="en-US" dirty="0"/>
              <a:t> your student to practice this accommodation on a Practice Test</a:t>
            </a:r>
            <a:r>
              <a:rPr lang="en-US" baseline="0" dirty="0"/>
              <a:t>. When they do,</a:t>
            </a:r>
            <a:r>
              <a:rPr lang="en-US" dirty="0"/>
              <a:t> be sure to look for the microphone</a:t>
            </a:r>
            <a:r>
              <a:rPr lang="en-US" baseline="0" dirty="0"/>
              <a:t> icon. If it doesn’t appear under the open-ended item response text box, then the accommodation may not have been set in TIDE.</a:t>
            </a:r>
            <a:endParaRPr lang="en-US" dirty="0"/>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pPr>
                <a:defRPr/>
              </a:pPr>
              <a:t>17</a:t>
            </a:fld>
            <a:endParaRPr lang="en-US" dirty="0"/>
          </a:p>
        </p:txBody>
      </p:sp>
    </p:spTree>
    <p:extLst>
      <p:ext uri="{BB962C8B-B14F-4D97-AF65-F5344CB8AC3E}">
        <p14:creationId xmlns:p14="http://schemas.microsoft.com/office/powerpoint/2010/main" val="380619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Notes about this designated support:</a:t>
            </a:r>
          </a:p>
          <a:p>
            <a:r>
              <a:rPr lang="en-US" dirty="0"/>
              <a:t>Based on differences in complexity across languages, different language Glossaries may provide support for different construct irrelevant English language terms. Therefore, if a student has access to the English and one second-language Glossary, some terms may have both Glossaries present while other terms may have only one of the two Glossaries present. Please note that not all math items contain glossary options.</a:t>
            </a:r>
          </a:p>
          <a:p>
            <a:endParaRPr lang="en-US" dirty="0"/>
          </a:p>
          <a:p>
            <a:r>
              <a:rPr lang="en-US" dirty="0"/>
              <a:t>The</a:t>
            </a:r>
            <a:r>
              <a:rPr lang="en-US" baseline="0" dirty="0"/>
              <a:t> Illustration Glossary may be a useful language support for those students who are not fluent in their native language and benefit from a pictorial symbol OR if the student’s native language is not represented by the list of available language options . The provision of these dual supports may distracting or inappropriate without careful consideration of the student’s language needs.</a:t>
            </a:r>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Also note that </a:t>
            </a:r>
            <a:r>
              <a:rPr lang="en-US" sz="1200" dirty="0"/>
              <a:t>if the student has a dual language mode or triple language mode (i.e. Russian, English, &amp; Illustration Glossary) enabled, the Glossary will appear with the corresponding tabs, one for each language, when appropriate.</a:t>
            </a:r>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pPr>
                <a:defRPr/>
              </a:pPr>
              <a:t>18</a:t>
            </a:fld>
            <a:endParaRPr lang="en-US" dirty="0"/>
          </a:p>
        </p:txBody>
      </p:sp>
    </p:spTree>
    <p:extLst>
      <p:ext uri="{BB962C8B-B14F-4D97-AF65-F5344CB8AC3E}">
        <p14:creationId xmlns:p14="http://schemas.microsoft.com/office/powerpoint/2010/main" val="1142582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 </a:t>
            </a:r>
            <a:endParaRPr lang="en-US" dirty="0"/>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pPr>
                <a:defRPr/>
              </a:pPr>
              <a:t>19</a:t>
            </a:fld>
            <a:endParaRPr lang="en-US" dirty="0"/>
          </a:p>
        </p:txBody>
      </p:sp>
    </p:spTree>
    <p:extLst>
      <p:ext uri="{BB962C8B-B14F-4D97-AF65-F5344CB8AC3E}">
        <p14:creationId xmlns:p14="http://schemas.microsoft.com/office/powerpoint/2010/main" val="18280443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 </a:t>
            </a:r>
            <a:endParaRPr lang="en-US" dirty="0"/>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pPr>
                <a:defRPr/>
              </a:pPr>
              <a:t>20</a:t>
            </a:fld>
            <a:endParaRPr lang="en-US" dirty="0"/>
          </a:p>
        </p:txBody>
      </p:sp>
    </p:spTree>
    <p:extLst>
      <p:ext uri="{BB962C8B-B14F-4D97-AF65-F5344CB8AC3E}">
        <p14:creationId xmlns:p14="http://schemas.microsoft.com/office/powerpoint/2010/main" val="17147161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For a small number of students</a:t>
            </a:r>
            <a:r>
              <a:rPr lang="en-US" baseline="0" dirty="0"/>
              <a:t>, the universal tools, designated supports, and accommodations on the Accessibility Chart and described in the Assessment Guidelines may not be enough to meet the accessibility needs of the student. In this case, the District Administrator in TIDE may submit a petition for these students to the Connecticut State Department of Education Performance Office to discuss and develop a plan for the assessment. </a:t>
            </a:r>
          </a:p>
        </p:txBody>
      </p:sp>
      <p:sp>
        <p:nvSpPr>
          <p:cNvPr id="4" name="Slide Number Placeholder 3"/>
          <p:cNvSpPr>
            <a:spLocks noGrp="1"/>
          </p:cNvSpPr>
          <p:nvPr>
            <p:ph type="sldNum" sz="quarter" idx="10"/>
          </p:nvPr>
        </p:nvSpPr>
        <p:spPr/>
        <p:txBody>
          <a:bodyPr/>
          <a:lstStyle/>
          <a:p>
            <a:fld id="{71F87E0F-5A19-6D48-97F0-7EDA4B9641F4}" type="slidenum">
              <a:rPr lang="en-US" smtClean="0"/>
              <a:t>21</a:t>
            </a:fld>
            <a:endParaRPr lang="en-US" dirty="0"/>
          </a:p>
        </p:txBody>
      </p:sp>
    </p:spTree>
    <p:extLst>
      <p:ext uri="{BB962C8B-B14F-4D97-AF65-F5344CB8AC3E}">
        <p14:creationId xmlns:p14="http://schemas.microsoft.com/office/powerpoint/2010/main" val="6289528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baseline="0" dirty="0"/>
          </a:p>
          <a:p>
            <a:r>
              <a:rPr lang="en-US" baseline="0" dirty="0"/>
              <a:t>To facilitate this process, the DA must contact Deirdre or Janet and provide information about the student’s specific needs per their disability and supports identified in their IEP. If appropriate, we will provide a petition to be completed by the student’s primary teacher and returned with the teacher, DA, and Special Education Director’s signature, along with a complete copy of the student’s active IEP. All Special Documented Accommodations must be submitted by January 22, 2021.</a:t>
            </a:r>
          </a:p>
          <a:p>
            <a:endParaRPr lang="en-US" baseline="0" dirty="0"/>
          </a:p>
          <a:p>
            <a:r>
              <a:rPr lang="en-US" baseline="0" dirty="0"/>
              <a:t>No special accommodations can be provided unless they are approved by the CSDE. </a:t>
            </a:r>
          </a:p>
          <a:p>
            <a:endParaRPr lang="en-US" baseline="0" dirty="0"/>
          </a:p>
          <a:p>
            <a:endParaRPr lang="en-US" baseline="0" dirty="0"/>
          </a:p>
          <a:p>
            <a:r>
              <a:rPr lang="en-US" baseline="0" dirty="0"/>
              <a:t>As identified on this slide, some examples of Special Accommodations include, but are not limited to:</a:t>
            </a:r>
          </a:p>
          <a:p>
            <a:pPr marL="171450" indent="-171450">
              <a:buFont typeface="Arial" panose="020B0604020202020204" pitchFamily="34" charset="0"/>
              <a:buChar char="•"/>
            </a:pPr>
            <a:r>
              <a:rPr lang="en-US" baseline="0" dirty="0"/>
              <a:t>Read aloud ELA passages Grades 3-8;</a:t>
            </a:r>
          </a:p>
          <a:p>
            <a:pPr marL="171450" indent="-171450">
              <a:buFont typeface="Arial" panose="020B0604020202020204" pitchFamily="34" charset="0"/>
              <a:buChar char="•"/>
            </a:pPr>
            <a:r>
              <a:rPr lang="en-US" baseline="0" dirty="0"/>
              <a:t>Print on Demand; </a:t>
            </a:r>
          </a:p>
          <a:p>
            <a:pPr marL="171450" indent="-171450">
              <a:buFont typeface="Arial" panose="020B0604020202020204" pitchFamily="34" charset="0"/>
              <a:buChar char="•"/>
            </a:pPr>
            <a:r>
              <a:rPr lang="en-US" baseline="0" dirty="0"/>
              <a:t>Scribe and Human Signer/Human Signer of ELA Reading Passages;</a:t>
            </a:r>
          </a:p>
          <a:p>
            <a:pPr marL="171450" indent="-171450">
              <a:buFont typeface="Arial" panose="020B0604020202020204" pitchFamily="34" charset="0"/>
              <a:buChar char="•"/>
            </a:pPr>
            <a:r>
              <a:rPr lang="en-US" baseline="0" dirty="0"/>
              <a:t>Any alternative response option/ assistive technology device that the student typically uses that is not compatible with the Assessment platform; and </a:t>
            </a:r>
          </a:p>
          <a:p>
            <a:pPr marL="171450" indent="-171450">
              <a:buFont typeface="Arial" panose="020B0604020202020204" pitchFamily="34" charset="0"/>
              <a:buChar char="•"/>
            </a:pPr>
            <a:r>
              <a:rPr lang="en-US" baseline="0" dirty="0"/>
              <a:t>Other</a:t>
            </a:r>
            <a:endParaRPr lang="en-US" dirty="0"/>
          </a:p>
          <a:p>
            <a:pPr defTabSz="900217"/>
            <a:endParaRPr lang="en-US" dirty="0"/>
          </a:p>
          <a:p>
            <a:pPr defTabSz="900217"/>
            <a:r>
              <a:rPr lang="en-US" dirty="0"/>
              <a:t>The Special Documented Accommodations Procedure is described in the</a:t>
            </a:r>
            <a:r>
              <a:rPr lang="en-US" baseline="0" dirty="0"/>
              <a:t> Assessment Guidelines, Appendix C. </a:t>
            </a:r>
          </a:p>
        </p:txBody>
      </p:sp>
      <p:sp>
        <p:nvSpPr>
          <p:cNvPr id="4" name="Slide Number Placeholder 3"/>
          <p:cNvSpPr>
            <a:spLocks noGrp="1"/>
          </p:cNvSpPr>
          <p:nvPr>
            <p:ph type="sldNum" sz="quarter" idx="10"/>
          </p:nvPr>
        </p:nvSpPr>
        <p:spPr/>
        <p:txBody>
          <a:bodyPr/>
          <a:lstStyle/>
          <a:p>
            <a:fld id="{71F87E0F-5A19-6D48-97F0-7EDA4B9641F4}" type="slidenum">
              <a:rPr lang="en-US" smtClean="0"/>
              <a:t>22</a:t>
            </a:fld>
            <a:endParaRPr lang="en-US" dirty="0"/>
          </a:p>
        </p:txBody>
      </p:sp>
    </p:spTree>
    <p:extLst>
      <p:ext uri="{BB962C8B-B14F-4D97-AF65-F5344CB8AC3E}">
        <p14:creationId xmlns:p14="http://schemas.microsoft.com/office/powerpoint/2010/main" val="36901348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pPr>
                <a:defRPr/>
              </a:pPr>
              <a:t>23</a:t>
            </a:fld>
            <a:endParaRPr lang="en-US" dirty="0"/>
          </a:p>
        </p:txBody>
      </p:sp>
    </p:spTree>
    <p:extLst>
      <p:ext uri="{BB962C8B-B14F-4D97-AF65-F5344CB8AC3E}">
        <p14:creationId xmlns:p14="http://schemas.microsoft.com/office/powerpoint/2010/main" val="2129840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12471509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defTabSz="478594" eaLnBrk="1" fontAlgn="auto" hangingPunct="1">
              <a:spcBef>
                <a:spcPts val="0"/>
              </a:spcBef>
              <a:spcAft>
                <a:spcPts val="0"/>
              </a:spcAft>
              <a:defRPr/>
            </a:pPr>
            <a:r>
              <a:rPr lang="en-US" baseline="0" dirty="0"/>
              <a:t>The Connecticut Alternate Assessment Eligibility Form has been developed </a:t>
            </a:r>
            <a:r>
              <a:rPr lang="en-US" dirty="0"/>
              <a:t>to determine eligibility for the Alternate Assessment</a:t>
            </a:r>
            <a:r>
              <a:rPr lang="en-US" baseline="0" dirty="0"/>
              <a:t> System through discussion at the Planning and Placement Team (PPT) meeting. </a:t>
            </a:r>
            <a:r>
              <a:rPr lang="en-US" dirty="0"/>
              <a:t>This</a:t>
            </a:r>
            <a:r>
              <a:rPr lang="en-US" baseline="0" dirty="0"/>
              <a:t> document is required to register students for the CTAA and the CTAS. The document may be accessed on the CSDE Comprehensive Assessment Program Portal. </a:t>
            </a:r>
          </a:p>
          <a:p>
            <a:pPr defTabSz="478594" eaLnBrk="1" fontAlgn="auto" hangingPunct="1">
              <a:spcBef>
                <a:spcPts val="0"/>
              </a:spcBef>
              <a:spcAft>
                <a:spcPts val="0"/>
              </a:spcAft>
              <a:defRPr/>
            </a:pPr>
            <a:endParaRPr lang="en-US" baseline="0" dirty="0"/>
          </a:p>
          <a:p>
            <a:pPr defTabSz="478594" eaLnBrk="1" fontAlgn="auto" hangingPunct="1">
              <a:spcBef>
                <a:spcPts val="0"/>
              </a:spcBef>
              <a:spcAft>
                <a:spcPts val="0"/>
              </a:spcAft>
              <a:defRPr/>
            </a:pPr>
            <a:r>
              <a:rPr lang="en-US" baseline="0" dirty="0"/>
              <a:t>The eligibility form must be submitted in the Data Entry interface (DEI) on the CSDE Comprehensive Assessment Program Portal. </a:t>
            </a:r>
          </a:p>
          <a:p>
            <a:pPr defTabSz="478594" eaLnBrk="1" fontAlgn="auto" hangingPunct="1">
              <a:spcBef>
                <a:spcPts val="0"/>
              </a:spcBef>
              <a:spcAft>
                <a:spcPts val="0"/>
              </a:spcAft>
              <a:defRPr/>
            </a:pPr>
            <a:endParaRPr lang="en-US" b="1" baseline="0" dirty="0"/>
          </a:p>
          <a:p>
            <a:pPr defTabSz="478594" eaLnBrk="1" fontAlgn="auto" hangingPunct="1">
              <a:spcBef>
                <a:spcPts val="0"/>
              </a:spcBef>
              <a:spcAft>
                <a:spcPts val="0"/>
              </a:spcAft>
              <a:defRPr/>
            </a:pPr>
            <a:r>
              <a:rPr lang="en-US" b="1" baseline="0" dirty="0"/>
              <a:t>Only teachers with the user role of TEA and confirmed training status may register a student to participate in the Alternate Assessment System by submitting the eligibility form into the Data Entry Interface.</a:t>
            </a:r>
            <a:r>
              <a:rPr lang="en-US" baseline="0" dirty="0"/>
              <a:t> </a:t>
            </a:r>
            <a:endParaRPr lang="en-US" dirty="0"/>
          </a:p>
        </p:txBody>
      </p:sp>
      <p:sp>
        <p:nvSpPr>
          <p:cNvPr id="63492" name="Footer Placeholder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a:latin typeface="Arial" pitchFamily="34" charset="0"/>
              </a:rPr>
              <a:t>2011 Connecticut Assessment Forum</a:t>
            </a:r>
          </a:p>
        </p:txBody>
      </p:sp>
      <p:sp>
        <p:nvSpPr>
          <p:cNvPr id="63493"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A3221F8-74A8-4C81-8200-0E93C4B23354}" type="slidenum">
              <a:rPr lang="en-US" smtClean="0">
                <a:latin typeface="Arial" pitchFamily="34" charset="0"/>
              </a:rPr>
              <a:pPr/>
              <a:t>24</a:t>
            </a:fld>
            <a:endParaRPr lang="en-US" dirty="0">
              <a:latin typeface="Arial" pitchFamily="34" charset="0"/>
            </a:endParaRPr>
          </a:p>
        </p:txBody>
      </p:sp>
    </p:spTree>
    <p:extLst>
      <p:ext uri="{BB962C8B-B14F-4D97-AF65-F5344CB8AC3E}">
        <p14:creationId xmlns:p14="http://schemas.microsoft.com/office/powerpoint/2010/main" val="2136296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defTabSz="478594" eaLnBrk="1" fontAlgn="auto" hangingPunct="1">
              <a:spcBef>
                <a:spcPts val="0"/>
              </a:spcBef>
              <a:spcAft>
                <a:spcPts val="0"/>
              </a:spcAft>
              <a:defRPr/>
            </a:pPr>
            <a:endParaRPr lang="en-US" dirty="0"/>
          </a:p>
        </p:txBody>
      </p:sp>
      <p:sp>
        <p:nvSpPr>
          <p:cNvPr id="63492" name="Footer Placeholder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a:latin typeface="Arial" pitchFamily="34" charset="0"/>
              </a:rPr>
              <a:t>2011 Connecticut Assessment Forum</a:t>
            </a:r>
          </a:p>
        </p:txBody>
      </p:sp>
      <p:sp>
        <p:nvSpPr>
          <p:cNvPr id="63493"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A3221F8-74A8-4C81-8200-0E93C4B23354}" type="slidenum">
              <a:rPr lang="en-US" smtClean="0">
                <a:latin typeface="Arial" pitchFamily="34" charset="0"/>
              </a:rPr>
              <a:pPr/>
              <a:t>25</a:t>
            </a:fld>
            <a:endParaRPr lang="en-US" dirty="0">
              <a:latin typeface="Arial" pitchFamily="34" charset="0"/>
            </a:endParaRPr>
          </a:p>
        </p:txBody>
      </p:sp>
    </p:spTree>
    <p:extLst>
      <p:ext uri="{BB962C8B-B14F-4D97-AF65-F5344CB8AC3E}">
        <p14:creationId xmlns:p14="http://schemas.microsoft.com/office/powerpoint/2010/main" val="2286539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defTabSz="478594" eaLnBrk="1" fontAlgn="auto" hangingPunct="1">
              <a:spcBef>
                <a:spcPts val="0"/>
              </a:spcBef>
              <a:spcAft>
                <a:spcPts val="0"/>
              </a:spcAft>
              <a:defRPr/>
            </a:pPr>
            <a:endParaRPr lang="en-US" dirty="0"/>
          </a:p>
        </p:txBody>
      </p:sp>
      <p:sp>
        <p:nvSpPr>
          <p:cNvPr id="63492" name="Footer Placeholder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a:latin typeface="Arial" pitchFamily="34" charset="0"/>
              </a:rPr>
              <a:t>2011 Connecticut Assessment Forum</a:t>
            </a:r>
          </a:p>
        </p:txBody>
      </p:sp>
      <p:sp>
        <p:nvSpPr>
          <p:cNvPr id="63493"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A3221F8-74A8-4C81-8200-0E93C4B23354}" type="slidenum">
              <a:rPr lang="en-US" smtClean="0">
                <a:latin typeface="Arial" pitchFamily="34" charset="0"/>
              </a:rPr>
              <a:pPr/>
              <a:t>26</a:t>
            </a:fld>
            <a:endParaRPr lang="en-US" dirty="0">
              <a:latin typeface="Arial" pitchFamily="34" charset="0"/>
            </a:endParaRPr>
          </a:p>
        </p:txBody>
      </p:sp>
    </p:spTree>
    <p:extLst>
      <p:ext uri="{BB962C8B-B14F-4D97-AF65-F5344CB8AC3E}">
        <p14:creationId xmlns:p14="http://schemas.microsoft.com/office/powerpoint/2010/main" val="5235221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defTabSz="478594" eaLnBrk="1" fontAlgn="auto" hangingPunct="1">
              <a:spcBef>
                <a:spcPts val="0"/>
              </a:spcBef>
              <a:spcAft>
                <a:spcPts val="0"/>
              </a:spcAft>
              <a:defRPr/>
            </a:pPr>
            <a:endParaRPr lang="en-US" dirty="0"/>
          </a:p>
        </p:txBody>
      </p:sp>
      <p:sp>
        <p:nvSpPr>
          <p:cNvPr id="63492" name="Footer Placeholder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a:latin typeface="Arial" pitchFamily="34" charset="0"/>
              </a:rPr>
              <a:t>2011 Connecticut Assessment Forum</a:t>
            </a:r>
          </a:p>
        </p:txBody>
      </p:sp>
      <p:sp>
        <p:nvSpPr>
          <p:cNvPr id="63493"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A3221F8-74A8-4C81-8200-0E93C4B23354}" type="slidenum">
              <a:rPr lang="en-US" smtClean="0">
                <a:latin typeface="Arial" pitchFamily="34" charset="0"/>
              </a:rPr>
              <a:pPr/>
              <a:t>27</a:t>
            </a:fld>
            <a:endParaRPr lang="en-US" dirty="0">
              <a:latin typeface="Arial" pitchFamily="34" charset="0"/>
            </a:endParaRPr>
          </a:p>
        </p:txBody>
      </p:sp>
    </p:spTree>
    <p:extLst>
      <p:ext uri="{BB962C8B-B14F-4D97-AF65-F5344CB8AC3E}">
        <p14:creationId xmlns:p14="http://schemas.microsoft.com/office/powerpoint/2010/main" val="36666543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defTabSz="478594" eaLnBrk="1" fontAlgn="auto" hangingPunct="1">
              <a:spcBef>
                <a:spcPts val="0"/>
              </a:spcBef>
              <a:spcAft>
                <a:spcPts val="0"/>
              </a:spcAft>
              <a:defRPr/>
            </a:pPr>
            <a:endParaRPr lang="en-US" dirty="0"/>
          </a:p>
        </p:txBody>
      </p:sp>
      <p:sp>
        <p:nvSpPr>
          <p:cNvPr id="63492" name="Footer Placeholder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a:latin typeface="Arial" pitchFamily="34" charset="0"/>
              </a:rPr>
              <a:t>2011 Connecticut Assessment Forum</a:t>
            </a:r>
          </a:p>
        </p:txBody>
      </p:sp>
      <p:sp>
        <p:nvSpPr>
          <p:cNvPr id="63493"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A3221F8-74A8-4C81-8200-0E93C4B23354}" type="slidenum">
              <a:rPr lang="en-US" smtClean="0">
                <a:latin typeface="Arial" pitchFamily="34" charset="0"/>
              </a:rPr>
              <a:pPr/>
              <a:t>28</a:t>
            </a:fld>
            <a:endParaRPr lang="en-US" dirty="0">
              <a:latin typeface="Arial" pitchFamily="34" charset="0"/>
            </a:endParaRPr>
          </a:p>
        </p:txBody>
      </p:sp>
    </p:spTree>
    <p:extLst>
      <p:ext uri="{BB962C8B-B14F-4D97-AF65-F5344CB8AC3E}">
        <p14:creationId xmlns:p14="http://schemas.microsoft.com/office/powerpoint/2010/main" val="34197724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Included</a:t>
            </a:r>
            <a:r>
              <a:rPr lang="en-US" sz="1200" kern="1200" baseline="0" dirty="0">
                <a:solidFill>
                  <a:schemeClr val="tx1"/>
                </a:solidFill>
                <a:effectLst/>
                <a:latin typeface="+mn-lt"/>
                <a:ea typeface="+mn-ea"/>
                <a:cs typeface="+mn-cs"/>
              </a:rPr>
              <a:t> on this slide are resources to help support your understanding of the  purpose and eligibility for the Connecticut Alternate Assessment System.</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1F87E0F-5A19-6D48-97F0-7EDA4B9641F4}" type="slidenum">
              <a:rPr lang="en-US" smtClean="0"/>
              <a:t>29</a:t>
            </a:fld>
            <a:endParaRPr lang="en-US" dirty="0"/>
          </a:p>
        </p:txBody>
      </p:sp>
    </p:spTree>
    <p:extLst>
      <p:ext uri="{BB962C8B-B14F-4D97-AF65-F5344CB8AC3E}">
        <p14:creationId xmlns:p14="http://schemas.microsoft.com/office/powerpoint/2010/main" val="10062335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3200" dirty="0"/>
          </a:p>
          <a:p>
            <a:endParaRPr lang="en-US" dirty="0"/>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pPr>
                <a:defRPr/>
              </a:pPr>
              <a:t>30</a:t>
            </a:fld>
            <a:endParaRPr lang="en-US" dirty="0"/>
          </a:p>
        </p:txBody>
      </p:sp>
    </p:spTree>
    <p:extLst>
      <p:ext uri="{BB962C8B-B14F-4D97-AF65-F5344CB8AC3E}">
        <p14:creationId xmlns:p14="http://schemas.microsoft.com/office/powerpoint/2010/main" val="17023393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comparison betwee</a:t>
            </a:r>
            <a:r>
              <a:rPr lang="en-US" baseline="0" dirty="0"/>
              <a:t>n the CTAA for Math and ELA and the Connecticut Alternate Science (CTAS).</a:t>
            </a:r>
            <a:endParaRPr lang="en-US" dirty="0"/>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pPr>
                <a:defRPr/>
              </a:pPr>
              <a:t>31</a:t>
            </a:fld>
            <a:endParaRPr lang="en-US" dirty="0"/>
          </a:p>
        </p:txBody>
      </p:sp>
    </p:spTree>
    <p:extLst>
      <p:ext uri="{BB962C8B-B14F-4D97-AF65-F5344CB8AC3E}">
        <p14:creationId xmlns:p14="http://schemas.microsoft.com/office/powerpoint/2010/main" val="40834797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sz="1400" dirty="0"/>
          </a:p>
        </p:txBody>
      </p:sp>
      <p:sp>
        <p:nvSpPr>
          <p:cNvPr id="4" name="Slide Number Placeholder 3"/>
          <p:cNvSpPr>
            <a:spLocks noGrp="1"/>
          </p:cNvSpPr>
          <p:nvPr>
            <p:ph type="sldNum" sz="quarter" idx="10"/>
          </p:nvPr>
        </p:nvSpPr>
        <p:spPr/>
        <p:txBody>
          <a:bodyPr/>
          <a:lstStyle/>
          <a:p>
            <a:fld id="{71F87E0F-5A19-6D48-97F0-7EDA4B9641F4}"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10921162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indent="0">
              <a:buNone/>
            </a:pPr>
            <a:r>
              <a:rPr lang="en-US" sz="1400" dirty="0"/>
              <a:t>Each Storyline includes a Performance Task at each assessed grade level with a series of assessment activities. Each activity provides a coherent sequence of instruction for the TEA on how to assess student performance associated with each Core Extension. The TEA assesses the eligible students on provided Performance Tasks using provided Resource Packet materials. The TEA rates the student’s performance on each activity using a 0–2 scale and provided scoring guidance. Supports include the use of communication devices and assistive technology or accommodations as described in the student’s Individualized Education Program (IEP). </a:t>
            </a:r>
          </a:p>
          <a:p>
            <a:pPr marL="0" indent="0">
              <a:buNone/>
            </a:pPr>
            <a:r>
              <a:rPr lang="en-US" sz="1400" dirty="0"/>
              <a:t> </a:t>
            </a:r>
          </a:p>
          <a:p>
            <a:pPr marL="0" indent="0">
              <a:buNone/>
            </a:pPr>
            <a:r>
              <a:rPr lang="en-US" sz="1400" dirty="0"/>
              <a:t>The Resource Packets are to be used in conjunction with the Performance Tasks. They include materials that will be presented to the student when referenced by the teacher script in the Performance Task. </a:t>
            </a:r>
          </a:p>
          <a:p>
            <a:pPr marL="0" indent="0">
              <a:buNone/>
            </a:pPr>
            <a:r>
              <a:rPr lang="en-US" sz="1400" dirty="0"/>
              <a:t> </a:t>
            </a:r>
          </a:p>
          <a:p>
            <a:pPr marL="0" indent="0">
              <a:buNone/>
            </a:pPr>
            <a:r>
              <a:rPr lang="en-US" sz="1400" dirty="0"/>
              <a:t>As TEAs administer each Performance Task, a paper copy of the Student Score Worksheet should be completed to record student ratings. After the CTAS is fully administered, TEAs will enter the ratings recorded on the Student Score Worksheet in the Data Entry Interface (DEI) during the testing window of March 29–June 4, 2021. </a:t>
            </a:r>
          </a:p>
        </p:txBody>
      </p:sp>
      <p:sp>
        <p:nvSpPr>
          <p:cNvPr id="4" name="Slide Number Placeholder 3"/>
          <p:cNvSpPr>
            <a:spLocks noGrp="1"/>
          </p:cNvSpPr>
          <p:nvPr>
            <p:ph type="sldNum" sz="quarter" idx="10"/>
          </p:nvPr>
        </p:nvSpPr>
        <p:spPr/>
        <p:txBody>
          <a:bodyPr/>
          <a:lstStyle/>
          <a:p>
            <a:fld id="{71F87E0F-5A19-6D48-97F0-7EDA4B9641F4}"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2057753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Awesome Assessment Team from CSDE.  </a:t>
            </a:r>
            <a:endParaRPr lang="en-US" dirty="0"/>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8321875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indent="0">
              <a:buNone/>
            </a:pPr>
            <a:r>
              <a:rPr lang="en-US" sz="1400" dirty="0"/>
              <a:t>Each Storyline includes a Performance Task at each assessed grade level with a series of assessment activities. Each activity provides a coherent sequence of instruction for the TEA on how to assess student performance associated with each Core Extension. The TEA assesses the eligible students on provided Performance Tasks using provided Resource Packet materials. The TEA rates the student’s performance on each activity using a 0–2 scale and provided scoring guidance. Supports include the use of communication devices and assistive technology or accommodations as described in the student’s Individualized Education Program (IEP). </a:t>
            </a:r>
          </a:p>
          <a:p>
            <a:pPr marL="0" indent="0">
              <a:buNone/>
            </a:pPr>
            <a:r>
              <a:rPr lang="en-US" sz="1400" dirty="0"/>
              <a:t> </a:t>
            </a:r>
          </a:p>
          <a:p>
            <a:pPr marL="0" indent="0">
              <a:buNone/>
            </a:pPr>
            <a:r>
              <a:rPr lang="en-US" sz="1400" dirty="0"/>
              <a:t>The Resource Packets are to be used in conjunction with the Performance Tasks. They include materials that will be presented to the student when referenced by the teacher script in the Performance Task. </a:t>
            </a:r>
          </a:p>
          <a:p>
            <a:pPr marL="0" indent="0">
              <a:buNone/>
            </a:pPr>
            <a:r>
              <a:rPr lang="en-US" sz="1400" dirty="0"/>
              <a:t> </a:t>
            </a:r>
          </a:p>
          <a:p>
            <a:pPr marL="0" indent="0">
              <a:buNone/>
            </a:pPr>
            <a:r>
              <a:rPr lang="en-US" sz="1400" dirty="0"/>
              <a:t>As TEAs administer each Performance Task, a paper copy of the Student Score Worksheet should be completed to record student ratings. After the CTAS is fully administered, TEAs will enter the ratings recorded on the Student Score Worksheet in the Data Entry Interface (DEI) during the testing window of March 29–June 4, 2021. </a:t>
            </a:r>
          </a:p>
        </p:txBody>
      </p:sp>
      <p:sp>
        <p:nvSpPr>
          <p:cNvPr id="4" name="Slide Number Placeholder 3"/>
          <p:cNvSpPr>
            <a:spLocks noGrp="1"/>
          </p:cNvSpPr>
          <p:nvPr>
            <p:ph type="sldNum" sz="quarter" idx="10"/>
          </p:nvPr>
        </p:nvSpPr>
        <p:spPr/>
        <p:txBody>
          <a:bodyPr/>
          <a:lstStyle/>
          <a:p>
            <a:fld id="{71F87E0F-5A19-6D48-97F0-7EDA4B9641F4}"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26892720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 </a:t>
            </a:r>
            <a:endParaRPr lang="en-US" dirty="0"/>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pPr>
                <a:defRPr/>
              </a:pPr>
              <a:t>35</a:t>
            </a:fld>
            <a:endParaRPr lang="en-US" dirty="0"/>
          </a:p>
        </p:txBody>
      </p:sp>
    </p:spTree>
    <p:extLst>
      <p:ext uri="{BB962C8B-B14F-4D97-AF65-F5344CB8AC3E}">
        <p14:creationId xmlns:p14="http://schemas.microsoft.com/office/powerpoint/2010/main" val="28951042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 </a:t>
            </a:r>
            <a:endParaRPr lang="en-US" dirty="0"/>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pPr>
                <a:defRPr/>
              </a:pPr>
              <a:t>36</a:t>
            </a:fld>
            <a:endParaRPr lang="en-US" dirty="0"/>
          </a:p>
        </p:txBody>
      </p:sp>
    </p:spTree>
    <p:extLst>
      <p:ext uri="{BB962C8B-B14F-4D97-AF65-F5344CB8AC3E}">
        <p14:creationId xmlns:p14="http://schemas.microsoft.com/office/powerpoint/2010/main" val="36553161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3475" y="630238"/>
            <a:ext cx="4721225" cy="3540125"/>
          </a:xfrm>
        </p:spPr>
      </p:sp>
      <p:sp>
        <p:nvSpPr>
          <p:cNvPr id="3" name="Notes Placeholder 2"/>
          <p:cNvSpPr>
            <a:spLocks noGrp="1"/>
          </p:cNvSpPr>
          <p:nvPr>
            <p:ph type="body" idx="1"/>
          </p:nvPr>
        </p:nvSpPr>
        <p:spPr/>
        <p:txBody>
          <a:bodyPr>
            <a:normAutofit fontScale="625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500" dirty="0"/>
              <a:t>Teachers Administering the Alternate (TEAs) are intricately involved in all aspects of the selection and supervision of the Connecticut Alternate Assessment and the Alternate Science. The Connecticut Alternate Assessment System Training requirements provide for high-quality standardized administration ensuring appropriate interpretations for results about what students with significant cognitive disabilities know and can do. </a:t>
            </a:r>
          </a:p>
          <a:p>
            <a:endParaRPr lang="en-US" sz="1500" dirty="0"/>
          </a:p>
          <a:p>
            <a:r>
              <a:rPr lang="en-US" sz="1500" dirty="0"/>
              <a:t>All teachers who will be administering the alternate assessments must be trained via the online course regardless of previous</a:t>
            </a:r>
            <a:r>
              <a:rPr lang="en-US" sz="1500" baseline="0" dirty="0"/>
              <a:t> training status. This training is required each school year. Once training and the embedded quiz is passed the TEA will have permission to;</a:t>
            </a:r>
          </a:p>
          <a:p>
            <a:pPr marL="285750" indent="-285750">
              <a:buFont typeface="Arial" panose="020B0604020202020204" pitchFamily="34" charset="0"/>
              <a:buChar char="•"/>
            </a:pPr>
            <a:r>
              <a:rPr lang="en-US" sz="1500" dirty="0"/>
              <a:t>Submit the Connecticut Alternate Assessment Eligibility Form into the DEI;</a:t>
            </a:r>
          </a:p>
          <a:p>
            <a:pPr marL="285750" indent="-285750">
              <a:buFont typeface="Arial" panose="020B0604020202020204" pitchFamily="34" charset="0"/>
              <a:buChar char="•"/>
            </a:pPr>
            <a:r>
              <a:rPr lang="en-US" sz="1500" dirty="0"/>
              <a:t>Submit the CTAS</a:t>
            </a:r>
            <a:r>
              <a:rPr lang="en-US" sz="1500" baseline="0" dirty="0"/>
              <a:t> Student Score Worksheet for students in Grades 5, 8, or 11;</a:t>
            </a:r>
            <a:endParaRPr lang="en-US" sz="1500" dirty="0"/>
          </a:p>
          <a:p>
            <a:pPr marL="285750" indent="-285750">
              <a:buFont typeface="Arial" panose="020B0604020202020204" pitchFamily="34" charset="0"/>
              <a:buChar char="•"/>
            </a:pPr>
            <a:r>
              <a:rPr lang="en-US" sz="1500" dirty="0"/>
              <a:t>Access the required</a:t>
            </a:r>
            <a:r>
              <a:rPr lang="en-US" sz="1500" baseline="0" dirty="0"/>
              <a:t> secure test materials for the CTAA;</a:t>
            </a:r>
            <a:endParaRPr lang="en-US" sz="1500" dirty="0"/>
          </a:p>
          <a:p>
            <a:pPr marL="285750" indent="-285750">
              <a:buFont typeface="Arial" panose="020B0604020202020204" pitchFamily="34" charset="0"/>
              <a:buChar char="•"/>
            </a:pPr>
            <a:r>
              <a:rPr lang="en-US" sz="1500" dirty="0"/>
              <a:t>Administer any alternate assessment. </a:t>
            </a:r>
          </a:p>
          <a:p>
            <a:endParaRPr lang="en-US" sz="1500" dirty="0"/>
          </a:p>
          <a:p>
            <a:endParaRPr lang="en-US" sz="1500" dirty="0"/>
          </a:p>
          <a:p>
            <a:r>
              <a:rPr lang="en-US" sz="1500" dirty="0"/>
              <a:t>District</a:t>
            </a:r>
            <a:r>
              <a:rPr lang="en-US" sz="1500" baseline="0" dirty="0"/>
              <a:t> Administrators are responsible for the following tasks:</a:t>
            </a:r>
          </a:p>
          <a:p>
            <a:pPr marL="342900" indent="-342900">
              <a:buAutoNum type="arabicPeriod"/>
            </a:pPr>
            <a:r>
              <a:rPr lang="en-US" sz="1500" baseline="0" dirty="0"/>
              <a:t>Determine who will be administering an Alternate Assessment during the 2020-21 school year.</a:t>
            </a:r>
          </a:p>
          <a:p>
            <a:pPr marL="342900" indent="-342900">
              <a:buAutoNum type="arabicPeriod"/>
            </a:pPr>
            <a:r>
              <a:rPr lang="en-US" sz="1500" baseline="0" dirty="0"/>
              <a:t>Verify that the teacher has a TEA User Role in TIDE. Update, add, and delete accounts as appropriate.</a:t>
            </a:r>
          </a:p>
          <a:p>
            <a:pPr marL="342900" indent="-342900">
              <a:buAutoNum type="arabicPeriod"/>
            </a:pPr>
            <a:r>
              <a:rPr lang="en-US" sz="1500" baseline="0" dirty="0"/>
              <a:t>Communicate details regarding the required online training with your TEAs. Share the </a:t>
            </a:r>
            <a:r>
              <a:rPr lang="en-US" sz="1500" b="1" baseline="0" dirty="0"/>
              <a:t>Overview for Teachers Administering the Alternate </a:t>
            </a:r>
            <a:r>
              <a:rPr lang="en-US" sz="1500" b="0" baseline="0" dirty="0"/>
              <a:t>resource referenced on this slide.</a:t>
            </a:r>
            <a:endParaRPr lang="en-US" sz="1500" b="1" baseline="0" dirty="0"/>
          </a:p>
          <a:p>
            <a:pPr marL="342900" indent="-342900">
              <a:buAutoNum type="arabicPeriod"/>
            </a:pPr>
            <a:r>
              <a:rPr lang="en-US" sz="1500" baseline="0" dirty="0"/>
              <a:t>Verify that all TEAs complete and pass the quiz. Those with passing scores will have their Trained Status activated to Y (Yes) in TIDE.</a:t>
            </a:r>
          </a:p>
          <a:p>
            <a:pPr marL="0" indent="0">
              <a:buNone/>
            </a:pPr>
            <a:endParaRPr lang="en-US" sz="1500" dirty="0"/>
          </a:p>
          <a:p>
            <a:pPr marL="0" indent="0">
              <a:buNone/>
            </a:pPr>
            <a:r>
              <a:rPr lang="en-US" sz="1500" dirty="0"/>
              <a:t>Review the resources</a:t>
            </a:r>
            <a:r>
              <a:rPr lang="en-US" sz="1500" baseline="0" dirty="0"/>
              <a:t> included on this slide for more information.</a:t>
            </a:r>
            <a:endParaRPr lang="en-US" sz="1500" dirty="0"/>
          </a:p>
          <a:p>
            <a:endParaRPr lang="en-US" sz="1500" dirty="0"/>
          </a:p>
        </p:txBody>
      </p:sp>
      <p:sp>
        <p:nvSpPr>
          <p:cNvPr id="4" name="Slide Number Placeholder 3"/>
          <p:cNvSpPr>
            <a:spLocks noGrp="1"/>
          </p:cNvSpPr>
          <p:nvPr>
            <p:ph type="sldNum" sz="quarter" idx="10"/>
          </p:nvPr>
        </p:nvSpPr>
        <p:spPr/>
        <p:txBody>
          <a:bodyPr/>
          <a:lstStyle/>
          <a:p>
            <a:fld id="{7CBD035E-0397-476E-9A02-1A69852AFC9A}" type="slidenum">
              <a:rPr lang="en-US" smtClean="0"/>
              <a:pPr/>
              <a:t>37</a:t>
            </a:fld>
            <a:endParaRPr lang="en-US" dirty="0"/>
          </a:p>
        </p:txBody>
      </p:sp>
    </p:spTree>
    <p:extLst>
      <p:ext uri="{BB962C8B-B14F-4D97-AF65-F5344CB8AC3E}">
        <p14:creationId xmlns:p14="http://schemas.microsoft.com/office/powerpoint/2010/main" val="5237326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DAs can</a:t>
            </a:r>
            <a:r>
              <a:rPr lang="en-US" baseline="0" dirty="0"/>
              <a:t> create a roster in TIDE to confirm those TEAs who have been trained. We have highlighted the steps in this slide. If a teacher indicates that they completed the training and passed the quiz, but do not have access to the Connecticut Alternate Assessment Eligibility Form or other Alternate Assessment Systems, verify their TIDE User Role. Only TEA user roles will provide teachers access to the Alternate Assessment systems.</a:t>
            </a:r>
          </a:p>
          <a:p>
            <a:endParaRPr lang="en-US" dirty="0"/>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pPr>
                <a:defRPr/>
              </a:pPr>
              <a:t>38</a:t>
            </a:fld>
            <a:endParaRPr lang="en-US" dirty="0"/>
          </a:p>
        </p:txBody>
      </p:sp>
    </p:spTree>
    <p:extLst>
      <p:ext uri="{BB962C8B-B14F-4D97-AF65-F5344CB8AC3E}">
        <p14:creationId xmlns:p14="http://schemas.microsoft.com/office/powerpoint/2010/main" val="41007055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District</a:t>
            </a:r>
            <a:r>
              <a:rPr lang="en-US" sz="1200" kern="1200" baseline="0" dirty="0">
                <a:solidFill>
                  <a:schemeClr val="tx1"/>
                </a:solidFill>
                <a:effectLst/>
                <a:latin typeface="+mn-lt"/>
                <a:ea typeface="+mn-ea"/>
                <a:cs typeface="+mn-cs"/>
              </a:rPr>
              <a:t> Administrators may monitor the Completion of CT Alternate Assessment Eligibility Form through the Plan and Manage Testing drop-down menu in the Administering Test portion of TIDE.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1F87E0F-5A19-6D48-97F0-7EDA4B9641F4}" type="slidenum">
              <a:rPr lang="en-US" smtClean="0"/>
              <a:t>39</a:t>
            </a:fld>
            <a:endParaRPr lang="en-US" dirty="0"/>
          </a:p>
        </p:txBody>
      </p:sp>
    </p:spTree>
    <p:extLst>
      <p:ext uri="{BB962C8B-B14F-4D97-AF65-F5344CB8AC3E}">
        <p14:creationId xmlns:p14="http://schemas.microsoft.com/office/powerpoint/2010/main" val="23474889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1" dirty="0"/>
              <a:t> required </a:t>
            </a:r>
            <a:r>
              <a:rPr lang="en-US" dirty="0"/>
              <a:t>Connecticut Alternate Assessment (CTAA) Directions for Test Administration (DTAs) are secure testing materials and may be accessed ONLY by users </a:t>
            </a:r>
            <a:r>
              <a:rPr lang="en-US" b="0" dirty="0"/>
              <a:t>with a TEA or DA </a:t>
            </a:r>
            <a:r>
              <a:rPr lang="en-US" dirty="0"/>
              <a:t>role in the Test Information Distribution Engine (TIDE). </a:t>
            </a:r>
          </a:p>
          <a:p>
            <a:endParaRPr lang="en-US" dirty="0"/>
          </a:p>
          <a:p>
            <a:r>
              <a:rPr lang="en-US" dirty="0"/>
              <a:t>These grade-specific DTAs are required for test administration. </a:t>
            </a:r>
          </a:p>
          <a:p>
            <a:endParaRPr lang="en-US" dirty="0"/>
          </a:p>
          <a:p>
            <a:r>
              <a:rPr lang="en-US" dirty="0"/>
              <a:t>Additionally, secure PDFs of each grade and subject CTAA is available as an accommodation particularly for students who require the use of an eye gaze board or other communication supports.</a:t>
            </a:r>
          </a:p>
        </p:txBody>
      </p:sp>
      <p:sp>
        <p:nvSpPr>
          <p:cNvPr id="4" name="Slide Number Placeholder 3"/>
          <p:cNvSpPr>
            <a:spLocks noGrp="1"/>
          </p:cNvSpPr>
          <p:nvPr>
            <p:ph type="sldNum" sz="quarter" idx="10"/>
          </p:nvPr>
        </p:nvSpPr>
        <p:spPr/>
        <p:txBody>
          <a:bodyPr/>
          <a:lstStyle/>
          <a:p>
            <a:fld id="{71F87E0F-5A19-6D48-97F0-7EDA4B9641F4}" type="slidenum">
              <a:rPr lang="en-US" smtClean="0"/>
              <a:t>40</a:t>
            </a:fld>
            <a:endParaRPr lang="en-US" dirty="0"/>
          </a:p>
        </p:txBody>
      </p:sp>
    </p:spTree>
    <p:extLst>
      <p:ext uri="{BB962C8B-B14F-4D97-AF65-F5344CB8AC3E}">
        <p14:creationId xmlns:p14="http://schemas.microsoft.com/office/powerpoint/2010/main" val="27233211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US" sz="1400" dirty="0"/>
              <a:t>Typically, the students who are eligible for the Early Stopping Rule (ESR) are those students who have the most complex needs as compared to their peers with significant cognitive disabilities. Often, these students do not use oral speech, nor do they have an established communication system. They may be learning about cause and effect in order to utilize Augmentative or Alternative Communication supports. These students are not able to use objects/textures, regularized gestures, pictures, signs, etc., to communicate with consistency. Furthermore, they may have an uncertain response to sensory stimuli. The IEPs of these students often focus on medical and adaptive needs. </a:t>
            </a:r>
          </a:p>
          <a:p>
            <a:pPr marL="0" indent="0">
              <a:buNone/>
            </a:pPr>
            <a:endParaRPr lang="en-US" sz="14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dirty="0"/>
              <a:t>If you think your student may be eligible for the ESR, consider testing early in the assessment window and follow the ESR process as described in the required</a:t>
            </a:r>
            <a:r>
              <a:rPr lang="en-US" sz="1400" baseline="0" dirty="0"/>
              <a:t> Alternate Assessment System</a:t>
            </a:r>
            <a:r>
              <a:rPr lang="en-US" sz="1400" dirty="0"/>
              <a:t> training. This will ensure that there will be sufficient testing time within the window in case your student is not eligible for the ESR. Refer to the Early Stopping Rule Flowchart (hyperlinked on</a:t>
            </a:r>
            <a:r>
              <a:rPr lang="en-US" sz="1400" baseline="0" dirty="0"/>
              <a:t> this slide) for more details about eligibility.</a:t>
            </a:r>
            <a:endParaRPr lang="en-US" sz="1400" dirty="0"/>
          </a:p>
          <a:p>
            <a:pPr marL="0" indent="0">
              <a:buNone/>
            </a:pPr>
            <a:endParaRPr lang="en-US" sz="1400" dirty="0"/>
          </a:p>
        </p:txBody>
      </p:sp>
      <p:sp>
        <p:nvSpPr>
          <p:cNvPr id="4" name="Slide Number Placeholder 3"/>
          <p:cNvSpPr>
            <a:spLocks noGrp="1"/>
          </p:cNvSpPr>
          <p:nvPr>
            <p:ph type="sldNum" sz="quarter" idx="10"/>
          </p:nvPr>
        </p:nvSpPr>
        <p:spPr/>
        <p:txBody>
          <a:bodyPr/>
          <a:lstStyle/>
          <a:p>
            <a:fld id="{71F87E0F-5A19-6D48-97F0-7EDA4B9641F4}"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21749611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Students who are hospitalized or homebound due to illness should be tested unless there are medical constraints. These students can have the test administered at home or in the hospital provided the test is administered by a certified school staff member who is fully trained in the proper test administration and security procedures for the specific assessment</a:t>
            </a:r>
            <a:r>
              <a:rPr lang="en-US" sz="1200" kern="1200" baseline="0" dirty="0">
                <a:solidFill>
                  <a:schemeClr val="tx1"/>
                </a:solidFill>
                <a:effectLst/>
                <a:latin typeface="+mn-lt"/>
                <a:ea typeface="+mn-ea"/>
                <a:cs typeface="+mn-cs"/>
              </a:rPr>
              <a:t> system (</a:t>
            </a:r>
            <a:r>
              <a:rPr lang="en-US" sz="1200" kern="1200" dirty="0">
                <a:solidFill>
                  <a:schemeClr val="tx1"/>
                </a:solidFill>
                <a:effectLst/>
                <a:latin typeface="+mn-lt"/>
                <a:ea typeface="+mn-ea"/>
                <a:cs typeface="+mn-cs"/>
              </a:rPr>
              <a:t>Smarter Balanced Assessments, NGSS Science, Connecticut SAT, CTAA, and CTAS).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In rare cases, there may be a student who experiences a medical emergency just prior to (or during) the testing window. There is a process whereby, the student may receive an exemption from testing due to the emergency nature of the medical condition, if the criteria for exemption are met. A medical exemption can be given to a student depending on the availability of the student during the statewide testing window.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Contact Deirdre or Janet</a:t>
            </a:r>
            <a:r>
              <a:rPr lang="en-US" sz="1200" kern="1200" baseline="0" dirty="0">
                <a:solidFill>
                  <a:schemeClr val="tx1"/>
                </a:solidFill>
                <a:effectLst/>
                <a:latin typeface="+mn-lt"/>
                <a:ea typeface="+mn-ea"/>
                <a:cs typeface="+mn-cs"/>
              </a:rPr>
              <a:t> if you think you have a student who is eligible for a medical exemption. Based on eligibility, DAs will be provided with a Medical Exemption form for completion, signature, and submission to the CSDE. Please keep in mind that there are two deadlines for receiving these forms: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Medical Exemption forms for the </a:t>
            </a:r>
            <a:r>
              <a:rPr lang="en-US" sz="1200" b="1" kern="1200" dirty="0">
                <a:solidFill>
                  <a:schemeClr val="tx1"/>
                </a:solidFill>
                <a:effectLst/>
                <a:latin typeface="+mn-lt"/>
                <a:ea typeface="+mn-ea"/>
                <a:cs typeface="+mn-cs"/>
              </a:rPr>
              <a:t>Connecticut SAT School Day </a:t>
            </a:r>
            <a:r>
              <a:rPr lang="en-US" sz="1200" kern="1200" dirty="0">
                <a:solidFill>
                  <a:schemeClr val="tx1"/>
                </a:solidFill>
                <a:effectLst/>
                <a:latin typeface="+mn-lt"/>
                <a:ea typeface="+mn-ea"/>
                <a:cs typeface="+mn-cs"/>
              </a:rPr>
              <a:t>are due by </a:t>
            </a:r>
            <a:r>
              <a:rPr lang="en-US" sz="1200" b="1" kern="1200" dirty="0">
                <a:solidFill>
                  <a:schemeClr val="tx1"/>
                </a:solidFill>
                <a:effectLst/>
                <a:latin typeface="+mn-lt"/>
                <a:ea typeface="+mn-ea"/>
                <a:cs typeface="+mn-cs"/>
              </a:rPr>
              <a:t>May 25, 2021; </a:t>
            </a:r>
            <a:r>
              <a:rPr lang="en-US" sz="1200" b="0" kern="1200" dirty="0">
                <a:solidFill>
                  <a:schemeClr val="tx1"/>
                </a:solidFill>
                <a:effectLst/>
                <a:latin typeface="+mn-lt"/>
                <a:ea typeface="+mn-ea"/>
                <a:cs typeface="+mn-cs"/>
              </a:rPr>
              <a:t>and</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Medical Exemption forms for </a:t>
            </a:r>
            <a:r>
              <a:rPr lang="en-US" sz="1200" b="1" kern="1200" dirty="0">
                <a:solidFill>
                  <a:schemeClr val="tx1"/>
                </a:solidFill>
                <a:effectLst/>
                <a:latin typeface="+mn-lt"/>
                <a:ea typeface="+mn-ea"/>
                <a:cs typeface="+mn-cs"/>
              </a:rPr>
              <a:t>Smarter Balanced, the NGSS Science, and the Connecticut Alternate Assessments (CTAA/CTAS) </a:t>
            </a:r>
            <a:r>
              <a:rPr lang="en-US" sz="1200" kern="1200" dirty="0">
                <a:solidFill>
                  <a:schemeClr val="tx1"/>
                </a:solidFill>
                <a:effectLst/>
                <a:latin typeface="+mn-lt"/>
                <a:ea typeface="+mn-ea"/>
                <a:cs typeface="+mn-cs"/>
              </a:rPr>
              <a:t>are due no later than </a:t>
            </a:r>
            <a:r>
              <a:rPr lang="en-US" sz="1200" b="1" kern="1200" dirty="0">
                <a:solidFill>
                  <a:schemeClr val="tx1"/>
                </a:solidFill>
                <a:effectLst/>
                <a:latin typeface="+mn-lt"/>
                <a:ea typeface="+mn-ea"/>
                <a:cs typeface="+mn-cs"/>
              </a:rPr>
              <a:t>June 11, 2021.</a:t>
            </a:r>
          </a:p>
          <a:p>
            <a:endParaRPr lang="en-US" dirty="0"/>
          </a:p>
        </p:txBody>
      </p:sp>
      <p:sp>
        <p:nvSpPr>
          <p:cNvPr id="4" name="Slide Number Placeholder 3"/>
          <p:cNvSpPr>
            <a:spLocks noGrp="1"/>
          </p:cNvSpPr>
          <p:nvPr>
            <p:ph type="sldNum" sz="quarter" idx="10"/>
          </p:nvPr>
        </p:nvSpPr>
        <p:spPr/>
        <p:txBody>
          <a:bodyPr/>
          <a:lstStyle/>
          <a:p>
            <a:fld id="{71F87E0F-5A19-6D48-97F0-7EDA4B9641F4}" type="slidenum">
              <a:rPr lang="en-US" smtClean="0"/>
              <a:t>42</a:t>
            </a:fld>
            <a:endParaRPr lang="en-US" dirty="0"/>
          </a:p>
        </p:txBody>
      </p:sp>
    </p:spTree>
    <p:extLst>
      <p:ext uri="{BB962C8B-B14F-4D97-AF65-F5344CB8AC3E}">
        <p14:creationId xmlns:p14="http://schemas.microsoft.com/office/powerpoint/2010/main" val="36904917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US" sz="1400" dirty="0"/>
              <a:t>A variety of forms,</a:t>
            </a:r>
            <a:r>
              <a:rPr lang="en-US" sz="1400" baseline="0" dirty="0"/>
              <a:t> brochures, manuals and supports related to accessibility and accommodations are available under the Resources tab on the Connecticut Portal.</a:t>
            </a:r>
            <a:endParaRPr lang="en-US" sz="1400" dirty="0"/>
          </a:p>
        </p:txBody>
      </p:sp>
      <p:sp>
        <p:nvSpPr>
          <p:cNvPr id="4" name="Slide Number Placeholder 3"/>
          <p:cNvSpPr>
            <a:spLocks noGrp="1"/>
          </p:cNvSpPr>
          <p:nvPr>
            <p:ph type="sldNum" sz="quarter" idx="10"/>
          </p:nvPr>
        </p:nvSpPr>
        <p:spPr/>
        <p:txBody>
          <a:bodyPr/>
          <a:lstStyle/>
          <a:p>
            <a:fld id="{71F87E0F-5A19-6D48-97F0-7EDA4B9641F4}"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3313966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scope of this presentation is for in-person administration. Details regarding remote testing will be addressed on April 8 at the Office Hours session. During that session, we will address the administration of remote testing and with a focus on the Remote Proctor Tool</a:t>
            </a:r>
            <a:endParaRPr lang="en-US" dirty="0"/>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25328276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solidFill>
                  <a:prstClr val="black"/>
                </a:solidFill>
              </a:rPr>
              <a:pPr>
                <a:defRPr/>
              </a:pPr>
              <a:t>44</a:t>
            </a:fld>
            <a:endParaRPr lang="en-US" dirty="0">
              <a:solidFill>
                <a:prstClr val="black"/>
              </a:solidFill>
            </a:endParaRPr>
          </a:p>
        </p:txBody>
      </p:sp>
    </p:spTree>
    <p:extLst>
      <p:ext uri="{BB962C8B-B14F-4D97-AF65-F5344CB8AC3E}">
        <p14:creationId xmlns:p14="http://schemas.microsoft.com/office/powerpoint/2010/main" val="19487989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pPr>
                <a:defRPr/>
              </a:pPr>
              <a:t>45</a:t>
            </a:fld>
            <a:endParaRPr lang="en-US" dirty="0"/>
          </a:p>
        </p:txBody>
      </p:sp>
    </p:spTree>
    <p:extLst>
      <p:ext uri="{BB962C8B-B14F-4D97-AF65-F5344CB8AC3E}">
        <p14:creationId xmlns:p14="http://schemas.microsoft.com/office/powerpoint/2010/main" val="24863075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CSDE expects universal participation on its state summative assessments in 2020-21 in almost all situations. Ideally, all students should be tested safely in-person; remote testing is available but should be used as a last resort. The alternate assessments (CTAA and CTAS) are too complex to be administered remotely, so if a student attends school remotely and cannot participate in the alternate assessments in-person due to safety considerations, then the student would not be tested. </a:t>
            </a: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solidFill>
                  <a:prstClr val="black"/>
                </a:solidFill>
              </a:rPr>
              <a:pPr>
                <a:defRPr/>
              </a:pPr>
              <a:t>46</a:t>
            </a:fld>
            <a:endParaRPr lang="en-US" dirty="0">
              <a:solidFill>
                <a:prstClr val="black"/>
              </a:solidFill>
            </a:endParaRPr>
          </a:p>
        </p:txBody>
      </p:sp>
    </p:spTree>
    <p:extLst>
      <p:ext uri="{BB962C8B-B14F-4D97-AF65-F5344CB8AC3E}">
        <p14:creationId xmlns:p14="http://schemas.microsoft.com/office/powerpoint/2010/main" val="31054598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pPr>
                <a:defRPr/>
              </a:pPr>
              <a:t>47</a:t>
            </a:fld>
            <a:endParaRPr lang="en-US" dirty="0"/>
          </a:p>
        </p:txBody>
      </p:sp>
    </p:spTree>
    <p:extLst>
      <p:ext uri="{BB962C8B-B14F-4D97-AF65-F5344CB8AC3E}">
        <p14:creationId xmlns:p14="http://schemas.microsoft.com/office/powerpoint/2010/main" val="24924304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pPr>
                <a:defRPr/>
              </a:pPr>
              <a:t>48</a:t>
            </a:fld>
            <a:endParaRPr lang="en-US" dirty="0"/>
          </a:p>
        </p:txBody>
      </p:sp>
    </p:spTree>
    <p:extLst>
      <p:ext uri="{BB962C8B-B14F-4D97-AF65-F5344CB8AC3E}">
        <p14:creationId xmlns:p14="http://schemas.microsoft.com/office/powerpoint/2010/main" val="14696282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a:t>
            </a:r>
            <a:r>
              <a:rPr lang="en-US" baseline="0" dirty="0"/>
              <a:t> you.</a:t>
            </a:r>
          </a:p>
          <a:p>
            <a:endParaRPr lang="en-US" baseline="0" dirty="0"/>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pPr>
                <a:defRPr/>
              </a:pPr>
              <a:t>49</a:t>
            </a:fld>
            <a:endParaRPr lang="en-US" dirty="0"/>
          </a:p>
        </p:txBody>
      </p:sp>
    </p:spTree>
    <p:extLst>
      <p:ext uri="{BB962C8B-B14F-4D97-AF65-F5344CB8AC3E}">
        <p14:creationId xmlns:p14="http://schemas.microsoft.com/office/powerpoint/2010/main" val="3235437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3200" dirty="0"/>
          </a:p>
          <a:p>
            <a:r>
              <a:rPr lang="en-US" dirty="0"/>
              <a:t>We will talk about these </a:t>
            </a:r>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pPr>
                <a:defRPr/>
              </a:pPr>
              <a:t>5</a:t>
            </a:fld>
            <a:endParaRPr lang="en-US" dirty="0"/>
          </a:p>
        </p:txBody>
      </p:sp>
    </p:spTree>
    <p:extLst>
      <p:ext uri="{BB962C8B-B14F-4D97-AF65-F5344CB8AC3E}">
        <p14:creationId xmlns:p14="http://schemas.microsoft.com/office/powerpoint/2010/main" val="1324122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	</a:t>
            </a:r>
            <a:r>
              <a:rPr lang="en-US" sz="1200" dirty="0" smtClean="0">
                <a:ln w="0"/>
                <a:cs typeface="Arial" panose="020B0604020202020204" pitchFamily="34" charset="0"/>
              </a:rPr>
              <a:t>Refer to the Connecticut General Statutes 10-14n for legislation on statewide testing.</a:t>
            </a:r>
            <a:endParaRPr lang="en-US" sz="1200" dirty="0" smtClean="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pPr>
                <a:defRPr/>
              </a:pPr>
              <a:t>6</a:t>
            </a:fld>
            <a:endParaRPr lang="en-US" dirty="0"/>
          </a:p>
        </p:txBody>
      </p:sp>
    </p:spTree>
    <p:extLst>
      <p:ext uri="{BB962C8B-B14F-4D97-AF65-F5344CB8AC3E}">
        <p14:creationId xmlns:p14="http://schemas.microsoft.com/office/powerpoint/2010/main" val="1202534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pPr>
                <a:defRPr/>
              </a:pPr>
              <a:t>7</a:t>
            </a:fld>
            <a:endParaRPr lang="en-US" dirty="0"/>
          </a:p>
        </p:txBody>
      </p:sp>
    </p:spTree>
    <p:extLst>
      <p:ext uri="{BB962C8B-B14F-4D97-AF65-F5344CB8AC3E}">
        <p14:creationId xmlns:p14="http://schemas.microsoft.com/office/powerpoint/2010/main" val="3852854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 </a:t>
            </a:r>
            <a:endParaRPr lang="en-US" dirty="0"/>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pPr>
                <a:defRPr/>
              </a:pPr>
              <a:t>11</a:t>
            </a:fld>
            <a:endParaRPr lang="en-US" dirty="0"/>
          </a:p>
        </p:txBody>
      </p:sp>
    </p:spTree>
    <p:extLst>
      <p:ext uri="{BB962C8B-B14F-4D97-AF65-F5344CB8AC3E}">
        <p14:creationId xmlns:p14="http://schemas.microsoft.com/office/powerpoint/2010/main" val="119770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charset="0"/>
              <a:buNone/>
              <a:defRPr/>
            </a:pPr>
            <a:r>
              <a:rPr lang="en-US" sz="1200" dirty="0">
                <a:latin typeface="+mn-lt"/>
                <a:hlinkClick r:id="rId3"/>
              </a:rPr>
              <a:t>Note the</a:t>
            </a:r>
            <a:r>
              <a:rPr lang="en-US" sz="1200" baseline="0" dirty="0">
                <a:latin typeface="+mn-lt"/>
                <a:hlinkClick r:id="rId3"/>
              </a:rPr>
              <a:t> grade range for 100s Numbers Table, Multiplication Table</a:t>
            </a:r>
            <a:endParaRPr lang="en-US" sz="1200" dirty="0">
              <a:latin typeface="+mn-lt"/>
              <a:hlinkClick r:id="rId3"/>
            </a:endParaRPr>
          </a:p>
          <a:p>
            <a:pPr marL="0" lvl="0" indent="0">
              <a:buFont typeface="Arial" charset="0"/>
              <a:buNone/>
              <a:defRPr/>
            </a:pPr>
            <a:r>
              <a:rPr lang="en-US" sz="1200" dirty="0">
                <a:latin typeface="+mn-lt"/>
                <a:hlinkClick r:id="rId3"/>
              </a:rPr>
              <a:t>Online Resources</a:t>
            </a:r>
          </a:p>
          <a:p>
            <a:pPr marL="0" lvl="0" indent="0">
              <a:buFont typeface="Arial" charset="0"/>
              <a:buNone/>
              <a:defRPr/>
            </a:pPr>
            <a:r>
              <a:rPr lang="en-US" sz="1200" dirty="0">
                <a:latin typeface="+mn-lt"/>
                <a:hlinkClick r:id="rId3"/>
              </a:rPr>
              <a:t>Embedded and Non-Embedded Designated Supports for English Learners </a:t>
            </a:r>
            <a:r>
              <a:rPr lang="en-US" sz="1200" dirty="0">
                <a:latin typeface="+mn-lt"/>
              </a:rPr>
              <a:t>brochure</a:t>
            </a:r>
          </a:p>
          <a:p>
            <a:pPr marL="0" lvl="0" indent="0">
              <a:buFont typeface="Arial" charset="0"/>
              <a:buNone/>
              <a:defRPr/>
            </a:pPr>
            <a:r>
              <a:rPr kumimoji="0" lang="en-US" sz="1200" b="0" i="0" u="none" strike="noStrike" kern="1200" cap="none" spc="0" normalizeH="0" baseline="0" noProof="0" dirty="0">
                <a:ln>
                  <a:noFill/>
                </a:ln>
                <a:solidFill>
                  <a:srgbClr val="000000"/>
                </a:solidFill>
                <a:effectLst/>
                <a:uLnTx/>
                <a:uFillTx/>
                <a:latin typeface="+mn-lt"/>
                <a:hlinkClick r:id="rId4"/>
              </a:rPr>
              <a:t>Translation Glossary</a:t>
            </a:r>
            <a:r>
              <a:rPr kumimoji="0" lang="en-US" sz="1200" b="0" i="0" u="none" strike="noStrike" kern="1200" cap="none" spc="0" normalizeH="0" noProof="0" dirty="0">
                <a:ln>
                  <a:noFill/>
                </a:ln>
                <a:solidFill>
                  <a:srgbClr val="000000"/>
                </a:solidFill>
                <a:effectLst/>
                <a:uLnTx/>
                <a:uFillTx/>
                <a:latin typeface="+mn-lt"/>
                <a:hlinkClick r:id="rId4"/>
              </a:rPr>
              <a:t> Embedded Designated Support </a:t>
            </a:r>
            <a:r>
              <a:rPr kumimoji="0" lang="en-US" sz="1200" b="0" i="0" u="none" strike="noStrike" kern="1200" cap="none" spc="0" normalizeH="0" noProof="0" dirty="0">
                <a:ln>
                  <a:noFill/>
                </a:ln>
                <a:solidFill>
                  <a:srgbClr val="000000"/>
                </a:solidFill>
                <a:effectLst/>
                <a:uLnTx/>
                <a:uFillTx/>
                <a:latin typeface="+mn-lt"/>
              </a:rPr>
              <a:t>-Math brochure</a:t>
            </a:r>
            <a:endParaRPr kumimoji="0" lang="en-US" sz="1200" b="0" i="0" u="none" strike="noStrike" kern="1200" cap="none" spc="0" normalizeH="0" baseline="0" noProof="0" dirty="0">
              <a:ln>
                <a:noFill/>
              </a:ln>
              <a:solidFill>
                <a:srgbClr val="000000"/>
              </a:solidFill>
              <a:effectLst/>
              <a:uLnTx/>
              <a:uFillTx/>
              <a:latin typeface="+mn-lt"/>
            </a:endParaRPr>
          </a:p>
          <a:p>
            <a:endParaRPr lang="en-US" dirty="0"/>
          </a:p>
        </p:txBody>
      </p:sp>
      <p:sp>
        <p:nvSpPr>
          <p:cNvPr id="4" name="Slide Number Placeholder 3"/>
          <p:cNvSpPr>
            <a:spLocks noGrp="1"/>
          </p:cNvSpPr>
          <p:nvPr>
            <p:ph type="sldNum" sz="quarter" idx="10"/>
          </p:nvPr>
        </p:nvSpPr>
        <p:spPr/>
        <p:txBody>
          <a:bodyPr/>
          <a:lstStyle/>
          <a:p>
            <a:fld id="{71F87E0F-5A19-6D48-97F0-7EDA4B9641F4}" type="slidenum">
              <a:rPr lang="en-US" smtClean="0"/>
              <a:t>12</a:t>
            </a:fld>
            <a:endParaRPr lang="en-US" dirty="0"/>
          </a:p>
        </p:txBody>
      </p:sp>
    </p:spTree>
    <p:extLst>
      <p:ext uri="{BB962C8B-B14F-4D97-AF65-F5344CB8AC3E}">
        <p14:creationId xmlns:p14="http://schemas.microsoft.com/office/powerpoint/2010/main" val="1349167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4.xml"/><Relationship Id="rId4" Type="http://schemas.openxmlformats.org/officeDocument/2006/relationships/image" Target="../media/image4.jpeg"/></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jpeg"/><Relationship Id="rId2" Type="http://schemas.openxmlformats.org/officeDocument/2006/relationships/image" Target="../media/image11.jpeg"/><Relationship Id="rId1" Type="http://schemas.openxmlformats.org/officeDocument/2006/relationships/slideMaster" Target="../slideMasters/slideMaster4.xml"/><Relationship Id="rId6" Type="http://schemas.openxmlformats.org/officeDocument/2006/relationships/hyperlink" Target="http://www.sde.ct.gov/sde/cwp/view.asp?a=2748&amp;Q=335456&amp;PM=1" TargetMode="External"/><Relationship Id="rId5" Type="http://schemas.openxmlformats.org/officeDocument/2006/relationships/image" Target="../media/image10.png"/><Relationship Id="rId4" Type="http://schemas.openxmlformats.org/officeDocument/2006/relationships/hyperlink" Target="http://www.sde.ct.gov/sde/cwp/view.asp?a=2748&amp;Q=335214&amp;PM=1" TargetMode="Externa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sde.ct.gov/sde/cwp/view.asp?a=2748&amp;Q=335214&amp;PM=1" TargetMode="External"/><Relationship Id="rId1" Type="http://schemas.openxmlformats.org/officeDocument/2006/relationships/slideMaster" Target="../slideMasters/slideMaster4.xml"/><Relationship Id="rId5" Type="http://schemas.openxmlformats.org/officeDocument/2006/relationships/image" Target="../media/image9.jpeg"/><Relationship Id="rId4" Type="http://schemas.openxmlformats.org/officeDocument/2006/relationships/hyperlink" Target="http://www.sde.ct.gov/sde/cwp/view.asp?a=2748&amp;Q=335456&amp;PM=1" TargetMode="Externa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jpeg"/><Relationship Id="rId2" Type="http://schemas.openxmlformats.org/officeDocument/2006/relationships/image" Target="../media/image12.jpeg"/><Relationship Id="rId1" Type="http://schemas.openxmlformats.org/officeDocument/2006/relationships/slideMaster" Target="../slideMasters/slideMaster4.xml"/><Relationship Id="rId6" Type="http://schemas.openxmlformats.org/officeDocument/2006/relationships/hyperlink" Target="http://www.sde.ct.gov/sde/cwp/view.asp?a=2748&amp;Q=335456&amp;PM=1" TargetMode="External"/><Relationship Id="rId5" Type="http://schemas.openxmlformats.org/officeDocument/2006/relationships/image" Target="../media/image10.png"/><Relationship Id="rId4" Type="http://schemas.openxmlformats.org/officeDocument/2006/relationships/hyperlink" Target="http://www.sde.ct.gov/sde/cwp/view.asp?a=2748&amp;Q=335214&amp;PM=1" TargetMode="Externa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jpeg"/><Relationship Id="rId2" Type="http://schemas.openxmlformats.org/officeDocument/2006/relationships/image" Target="../media/image12.jpeg"/><Relationship Id="rId1" Type="http://schemas.openxmlformats.org/officeDocument/2006/relationships/slideMaster" Target="../slideMasters/slideMaster10.xml"/><Relationship Id="rId6" Type="http://schemas.openxmlformats.org/officeDocument/2006/relationships/hyperlink" Target="http://www.sde.ct.gov/sde/cwp/view.asp?a=2748&amp;Q=335456&amp;PM=1" TargetMode="External"/><Relationship Id="rId5" Type="http://schemas.openxmlformats.org/officeDocument/2006/relationships/image" Target="../media/image10.png"/><Relationship Id="rId4" Type="http://schemas.openxmlformats.org/officeDocument/2006/relationships/hyperlink" Target="http://www.sde.ct.gov/sde/cwp/view.asp?a=2748&amp;Q=335214&amp;PM=1" TargetMode="Externa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3.xml"/><Relationship Id="rId4" Type="http://schemas.openxmlformats.org/officeDocument/2006/relationships/image" Target="../media/image4.jpeg"/></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FCBF247-9942-4816-A3EB-7F8E3BC7FE56}" type="datetimeFigureOut">
              <a:rPr lang="en-US" smtClean="0"/>
              <a:t>1/20/2021</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91279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CBF247-9942-4816-A3EB-7F8E3BC7FE56}" type="datetimeFigureOut">
              <a:rPr lang="en-US" smtClean="0"/>
              <a:t>1/20/2021</a:t>
            </a:fld>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42729690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FCBF247-9942-4816-A3EB-7F8E3BC7FE56}" type="datetimeFigureOut">
              <a:rPr lang="en-US" smtClean="0">
                <a:solidFill>
                  <a:prstClr val="black">
                    <a:tint val="75000"/>
                  </a:prstClr>
                </a:solidFill>
              </a:rPr>
              <a:pPr/>
              <a:t>1/20/2021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315663706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FCBF247-9942-4816-A3EB-7F8E3BC7FE56}" type="datetimeFigureOut">
              <a:rPr lang="en-US" smtClean="0">
                <a:solidFill>
                  <a:prstClr val="black">
                    <a:tint val="75000"/>
                  </a:prstClr>
                </a:solidFill>
              </a:rPr>
              <a:pPr/>
              <a:t>1/20/2021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56792898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CBF247-9942-4816-A3EB-7F8E3BC7FE56}" type="datetimeFigureOut">
              <a:rPr lang="en-US" smtClean="0">
                <a:solidFill>
                  <a:prstClr val="black">
                    <a:tint val="75000"/>
                  </a:prstClr>
                </a:solidFill>
              </a:rPr>
              <a:pPr/>
              <a:t>1/20/2021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327613516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CBF247-9942-4816-A3EB-7F8E3BC7FE56}" type="datetimeFigureOut">
              <a:rPr lang="en-US" smtClean="0">
                <a:solidFill>
                  <a:prstClr val="black">
                    <a:tint val="75000"/>
                  </a:prstClr>
                </a:solidFill>
              </a:rPr>
              <a:pPr/>
              <a:t>1/20/2021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121573993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CBF247-9942-4816-A3EB-7F8E3BC7FE56}" type="datetimeFigureOut">
              <a:rPr lang="en-US" smtClean="0">
                <a:solidFill>
                  <a:prstClr val="black">
                    <a:tint val="75000"/>
                  </a:prstClr>
                </a:solidFill>
              </a:rPr>
              <a:pPr/>
              <a:t>1/20/2021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22851033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CBF247-9942-4816-A3EB-7F8E3BC7FE56}" type="datetimeFigureOut">
              <a:rPr lang="en-US" smtClean="0">
                <a:solidFill>
                  <a:prstClr val="black">
                    <a:tint val="75000"/>
                  </a:prstClr>
                </a:solidFill>
              </a:rPr>
              <a:pPr/>
              <a:t>1/20/2021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188803650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cxnSp>
        <p:nvCxnSpPr>
          <p:cNvPr id="7" name="Straight Connector 6"/>
          <p:cNvCxnSpPr/>
          <p:nvPr userDrawn="1"/>
        </p:nvCxnSpPr>
        <p:spPr>
          <a:xfrm flipV="1">
            <a:off x="1254726" y="6650768"/>
            <a:ext cx="7634745" cy="723"/>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pic>
        <p:nvPicPr>
          <p:cNvPr id="9" name="Picture 8" descr="CSDElogo_informal_blu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953" y="5861712"/>
            <a:ext cx="1040773" cy="789779"/>
          </a:xfrm>
          <a:prstGeom prst="rect">
            <a:avLst/>
          </a:prstGeom>
        </p:spPr>
      </p:pic>
    </p:spTree>
    <p:extLst>
      <p:ext uri="{BB962C8B-B14F-4D97-AF65-F5344CB8AC3E}">
        <p14:creationId xmlns:p14="http://schemas.microsoft.com/office/powerpoint/2010/main" val="186596396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8449351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53457770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172200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039047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normAutofit/>
          </a:bodyPr>
          <a:lstStyle>
            <a:lvl1pPr algn="ctr">
              <a:defRPr sz="48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FCBF247-9942-4816-A3EB-7F8E3BC7FE56}" type="datetimeFigureOut">
              <a:rPr lang="en-US" smtClean="0">
                <a:solidFill>
                  <a:prstClr val="black">
                    <a:tint val="75000"/>
                  </a:prstClr>
                </a:solidFill>
              </a:rPr>
              <a:pPr/>
              <a:t>1/20/2021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223353412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FCBF247-9942-4816-A3EB-7F8E3BC7FE56}" type="datetimeFigureOut">
              <a:rPr lang="en-US" smtClean="0">
                <a:solidFill>
                  <a:prstClr val="black">
                    <a:tint val="75000"/>
                  </a:prstClr>
                </a:solidFill>
              </a:rPr>
              <a:pPr/>
              <a:t>1/20/2021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402706328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8574" y="6178726"/>
            <a:ext cx="1063203" cy="388977"/>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37703" y="6113369"/>
            <a:ext cx="1256225" cy="411925"/>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93928" y="6148488"/>
            <a:ext cx="1128673" cy="376806"/>
          </a:xfrm>
          <a:prstGeom prst="rect">
            <a:avLst/>
          </a:prstGeom>
        </p:spPr>
      </p:pic>
    </p:spTree>
    <p:extLst>
      <p:ext uri="{BB962C8B-B14F-4D97-AF65-F5344CB8AC3E}">
        <p14:creationId xmlns:p14="http://schemas.microsoft.com/office/powerpoint/2010/main" val="253152089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8206" y="6250745"/>
            <a:ext cx="1063203" cy="388977"/>
          </a:xfrm>
          <a:prstGeom prst="rect">
            <a:avLst/>
          </a:prstGeom>
        </p:spPr>
      </p:pic>
      <p:sp>
        <p:nvSpPr>
          <p:cNvPr id="2" name="Title 1"/>
          <p:cNvSpPr>
            <a:spLocks noGrp="1"/>
          </p:cNvSpPr>
          <p:nvPr>
            <p:ph type="title"/>
          </p:nvPr>
        </p:nvSpPr>
        <p:spPr/>
        <p:txBody>
          <a:bodyPr>
            <a:normAutofit/>
          </a:bodyPr>
          <a:lstStyle>
            <a:lvl1pPr algn="ctr">
              <a:defRPr sz="36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046457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8020" y="6176963"/>
            <a:ext cx="1128673" cy="376806"/>
          </a:xfrm>
          <a:prstGeom prst="rect">
            <a:avLst/>
          </a:prstGeom>
        </p:spPr>
      </p:pic>
    </p:spTree>
    <p:extLst>
      <p:ext uri="{BB962C8B-B14F-4D97-AF65-F5344CB8AC3E}">
        <p14:creationId xmlns:p14="http://schemas.microsoft.com/office/powerpoint/2010/main" val="316534100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normAutofit/>
          </a:bodyPr>
          <a:lstStyle>
            <a:lvl1pPr algn="ctr">
              <a:defRPr sz="48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FCBF247-9942-4816-A3EB-7F8E3BC7FE56}" type="datetimeFigureOut">
              <a:rPr lang="en-US" smtClean="0">
                <a:solidFill>
                  <a:prstClr val="black">
                    <a:tint val="75000"/>
                  </a:prstClr>
                </a:solidFill>
              </a:rPr>
              <a:pPr/>
              <a:t>1/20/2021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172465546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normAutofit/>
          </a:bodyPr>
          <a:lstStyle>
            <a:lvl1pPr algn="ctr">
              <a:defRPr sz="48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47634" y="6227797"/>
            <a:ext cx="1128673" cy="376806"/>
          </a:xfrm>
          <a:prstGeom prst="rect">
            <a:avLst/>
          </a:prstGeom>
        </p:spPr>
      </p:pic>
    </p:spTree>
    <p:extLst>
      <p:ext uri="{BB962C8B-B14F-4D97-AF65-F5344CB8AC3E}">
        <p14:creationId xmlns:p14="http://schemas.microsoft.com/office/powerpoint/2010/main" val="399717931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AFCBF247-9942-4816-A3EB-7F8E3BC7FE56}" type="datetimeFigureOut">
              <a:rPr lang="en-US" smtClean="0">
                <a:solidFill>
                  <a:prstClr val="black">
                    <a:tint val="75000"/>
                  </a:prstClr>
                </a:solidFill>
              </a:rPr>
              <a:pPr/>
              <a:t>1/20/2021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353189407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FCBF247-9942-4816-A3EB-7F8E3BC7FE56}" type="datetimeFigureOut">
              <a:rPr lang="en-US" smtClean="0">
                <a:solidFill>
                  <a:prstClr val="black">
                    <a:tint val="75000"/>
                  </a:prstClr>
                </a:solidFill>
              </a:rPr>
              <a:pPr/>
              <a:t>1/20/2021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23918065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CBF247-9942-4816-A3EB-7F8E3BC7FE56}" type="datetimeFigureOut">
              <a:rPr lang="en-US" smtClean="0">
                <a:solidFill>
                  <a:prstClr val="black">
                    <a:tint val="75000"/>
                  </a:prstClr>
                </a:solidFill>
              </a:rPr>
              <a:pPr/>
              <a:t>1/20/2021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2940997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CBF247-9942-4816-A3EB-7F8E3BC7FE56}" type="datetimeFigureOut">
              <a:rPr lang="en-US" smtClean="0"/>
              <a:t>1/20/2021</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88241352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CBF247-9942-4816-A3EB-7F8E3BC7FE56}" type="datetimeFigureOut">
              <a:rPr lang="en-US" smtClean="0">
                <a:solidFill>
                  <a:prstClr val="black">
                    <a:tint val="75000"/>
                  </a:prstClr>
                </a:solidFill>
              </a:rPr>
              <a:pPr/>
              <a:t>1/20/2021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327421983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AFCBF247-9942-4816-A3EB-7F8E3BC7FE56}" type="datetimeFigureOut">
              <a:rPr lang="en-US" smtClean="0">
                <a:solidFill>
                  <a:prstClr val="black">
                    <a:tint val="75000"/>
                  </a:prstClr>
                </a:solidFill>
              </a:rPr>
              <a:pPr/>
              <a:t>1/20/2021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359092465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AFCBF247-9942-4816-A3EB-7F8E3BC7FE56}" type="datetimeFigureOut">
              <a:rPr lang="en-US" smtClean="0">
                <a:solidFill>
                  <a:prstClr val="black">
                    <a:tint val="75000"/>
                  </a:prstClr>
                </a:solidFill>
              </a:rPr>
              <a:pPr/>
              <a:t>1/20/2021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276539428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Arial" panose="020B0604020202020204" pitchFamily="34" charset="0"/>
                <a:cs typeface="Arial" panose="020B0604020202020204" pitchFamily="34" charset="0"/>
              </a:defRPr>
            </a:lvl1pPr>
            <a:lvl2pPr>
              <a:defRPr sz="1800">
                <a:solidFill>
                  <a:schemeClr val="tx2">
                    <a:lumMod val="75000"/>
                  </a:schemeClr>
                </a:solidFill>
                <a:latin typeface="Arial" panose="020B0604020202020204" pitchFamily="34" charset="0"/>
                <a:cs typeface="Arial" panose="020B0604020202020204" pitchFamily="34" charset="0"/>
              </a:defRPr>
            </a:lvl2pPr>
            <a:lvl3pPr>
              <a:defRPr sz="1400" baseline="0">
                <a:solidFill>
                  <a:schemeClr val="tx2">
                    <a:lumMod val="75000"/>
                  </a:schemeClr>
                </a:solidFill>
                <a:latin typeface="Arial" panose="020B0604020202020204" pitchFamily="34" charset="0"/>
                <a:cs typeface="Arial" panose="020B0604020202020204" pitchFamily="34" charset="0"/>
              </a:defRPr>
            </a:lvl3pPr>
            <a:lvl4pPr marL="915988" indent="-228600">
              <a:defRPr sz="1400" baseline="0">
                <a:solidFill>
                  <a:schemeClr val="tx2">
                    <a:lumMod val="75000"/>
                  </a:schemeClr>
                </a:solidFill>
                <a:latin typeface="Arial" panose="020B0604020202020204" pitchFamily="34" charset="0"/>
                <a:cs typeface="Arial" pitchFamily="34" charset="0"/>
              </a:defRPr>
            </a:lvl4pPr>
            <a:lvl5pPr marL="1143000" indent="-228600">
              <a:defRPr sz="1400" baseline="0">
                <a:solidFill>
                  <a:schemeClr val="tx2">
                    <a:lumMod val="75000"/>
                  </a:schemeClr>
                </a:solidFill>
                <a:latin typeface="Arial" panose="020B0604020202020204" pitchFamily="34" charset="0"/>
                <a:cs typeface="Arial" pitchFamily="34" charset="0"/>
              </a:defRPr>
            </a:lvl5pPr>
            <a:lvl6pPr marL="1377950" indent="-228600">
              <a:defRPr sz="1400" baseline="0">
                <a:solidFill>
                  <a:schemeClr val="tx2">
                    <a:lumMod val="75000"/>
                  </a:schemeClr>
                </a:solidFill>
                <a:latin typeface="Arial" panose="020B0604020202020204" pitchFamily="34" charset="0"/>
              </a:defRPr>
            </a:lvl6pPr>
            <a:lvl7pPr marL="1597025" indent="-228600">
              <a:defRPr sz="1400" baseline="0">
                <a:solidFill>
                  <a:schemeClr val="tx2">
                    <a:lumMod val="75000"/>
                  </a:schemeClr>
                </a:solidFill>
                <a:latin typeface="Arial" panose="020B0604020202020204" pitchFamily="34" charset="0"/>
              </a:defRPr>
            </a:lvl7pPr>
            <a:lvl8pPr marL="1830388" indent="-228600">
              <a:defRPr sz="1400" baseline="0">
                <a:solidFill>
                  <a:schemeClr val="tx2">
                    <a:lumMod val="75000"/>
                  </a:schemeClr>
                </a:solidFill>
                <a:latin typeface="Arial" panose="020B0604020202020204" pitchFamily="34" charset="0"/>
              </a:defRPr>
            </a:lvl8pPr>
            <a:lvl9pPr marL="2057400" indent="-228600">
              <a:defRPr sz="1400" baseline="0">
                <a:solidFill>
                  <a:schemeClr val="tx2">
                    <a:lumMod val="75000"/>
                  </a:schemeClr>
                </a:solidFill>
                <a:latin typeface="Arial" panose="020B0604020202020204"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normAutofit/>
          </a:bodyPr>
          <a:lstStyle>
            <a:lvl1pPr algn="ctr">
              <a:defRPr sz="3600" b="1">
                <a:latin typeface="Arial" panose="020B0604020202020204" pitchFamily="34" charset="0"/>
                <a:cs typeface="Arial" panose="020B0604020202020204" pitchFamily="34" charset="0"/>
              </a:defRPr>
            </a:lvl1pPr>
          </a:lstStyle>
          <a:p>
            <a:r>
              <a:rPr lang="en-US" dirty="0"/>
              <a:t>Click to edit Master title style</a:t>
            </a:r>
          </a:p>
        </p:txBody>
      </p:sp>
      <p:sp>
        <p:nvSpPr>
          <p:cNvPr id="4" name="Slide Number Placeholder 3"/>
          <p:cNvSpPr>
            <a:spLocks noGrp="1"/>
          </p:cNvSpPr>
          <p:nvPr>
            <p:ph type="sldNum" sz="quarter" idx="10"/>
          </p:nvPr>
        </p:nvSpPr>
        <p:spPr>
          <a:xfrm>
            <a:off x="6457950" y="6356350"/>
            <a:ext cx="2057400" cy="365125"/>
          </a:xfrm>
          <a:prstGeom prst="rect">
            <a:avLst/>
          </a:prstGeom>
        </p:spPr>
        <p:txBody>
          <a:bodyPr/>
          <a:lstStyle/>
          <a:p>
            <a:fld id="{F3477EC8-074D-41C4-94AE-E9EA7CEEA348}"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252172203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cxnSp>
        <p:nvCxnSpPr>
          <p:cNvPr id="7" name="Straight Connector 6"/>
          <p:cNvCxnSpPr/>
          <p:nvPr userDrawn="1"/>
        </p:nvCxnSpPr>
        <p:spPr>
          <a:xfrm flipV="1">
            <a:off x="1254726" y="6650768"/>
            <a:ext cx="7634745" cy="723"/>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pic>
        <p:nvPicPr>
          <p:cNvPr id="9" name="Picture 8" descr="CSDElogo_informal_blu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953" y="5861712"/>
            <a:ext cx="1040773" cy="789779"/>
          </a:xfrm>
          <a:prstGeom prst="rect">
            <a:avLst/>
          </a:prstGeom>
        </p:spPr>
      </p:pic>
    </p:spTree>
    <p:extLst>
      <p:ext uri="{BB962C8B-B14F-4D97-AF65-F5344CB8AC3E}">
        <p14:creationId xmlns:p14="http://schemas.microsoft.com/office/powerpoint/2010/main" val="325028296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CBF247-9942-4816-A3EB-7F8E3BC7FE56}" type="datetimeFigureOut">
              <a:rPr lang="en-US" smtClean="0">
                <a:solidFill>
                  <a:prstClr val="black">
                    <a:tint val="75000"/>
                  </a:prstClr>
                </a:solidFill>
              </a:rPr>
              <a:pPr/>
              <a:t>1/20/2021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170936232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cxnSp>
        <p:nvCxnSpPr>
          <p:cNvPr id="7" name="Straight Connector 6"/>
          <p:cNvCxnSpPr/>
          <p:nvPr userDrawn="1"/>
        </p:nvCxnSpPr>
        <p:spPr>
          <a:xfrm flipV="1">
            <a:off x="1254726" y="6650768"/>
            <a:ext cx="7634745" cy="723"/>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4740457" y="6374493"/>
            <a:ext cx="4220006" cy="276999"/>
          </a:xfrm>
          <a:prstGeom prst="rect">
            <a:avLst/>
          </a:prstGeom>
          <a:noFill/>
        </p:spPr>
        <p:txBody>
          <a:bodyPr wrap="square" rtlCol="0">
            <a:spAutoFit/>
          </a:bodyPr>
          <a:lstStyle/>
          <a:p>
            <a:pPr algn="r"/>
            <a:r>
              <a:rPr lang="en-US" sz="1200" spc="50" dirty="0">
                <a:solidFill>
                  <a:srgbClr val="002D73"/>
                </a:solidFill>
                <a:latin typeface="Times New Roman"/>
                <a:cs typeface="Times New Roman"/>
              </a:rPr>
              <a:t>CONNECTICUT STATE DEPARTMENT OF EDUCATION</a:t>
            </a:r>
          </a:p>
        </p:txBody>
      </p:sp>
      <p:pic>
        <p:nvPicPr>
          <p:cNvPr id="9" name="Picture 8" descr="CSDElogo_informal_blu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953" y="5861712"/>
            <a:ext cx="1040773" cy="789779"/>
          </a:xfrm>
          <a:prstGeom prst="rect">
            <a:avLst/>
          </a:prstGeom>
        </p:spPr>
      </p:pic>
    </p:spTree>
    <p:extLst>
      <p:ext uri="{BB962C8B-B14F-4D97-AF65-F5344CB8AC3E}">
        <p14:creationId xmlns:p14="http://schemas.microsoft.com/office/powerpoint/2010/main" val="28949524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CBF247-9942-4816-A3EB-7F8E3BC7FE56}" type="datetimeFigureOut">
              <a:rPr lang="en-US" smtClean="0">
                <a:solidFill>
                  <a:prstClr val="black">
                    <a:tint val="75000"/>
                  </a:prstClr>
                </a:solidFill>
              </a:rPr>
              <a:pPr/>
              <a:t>1/20/2021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3909968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CBF247-9942-4816-A3EB-7F8E3BC7FE56}" type="datetimeFigureOut">
              <a:rPr lang="en-US" smtClean="0"/>
              <a:t>1/20/2021</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7938594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1" name="Picture 6" descr="101130_Smarter_PPT_v5r12.jpg"/>
          <p:cNvPicPr>
            <a:picLocks noChangeAspect="1"/>
          </p:cNvPicPr>
          <p:nvPr userDrawn="1"/>
        </p:nvPicPr>
        <p:blipFill>
          <a:blip r:embed="rId2" cstate="print"/>
          <a:srcRect/>
          <a:stretch>
            <a:fillRect/>
          </a:stretch>
        </p:blipFill>
        <p:spPr bwMode="auto">
          <a:xfrm>
            <a:off x="0" y="120320"/>
            <a:ext cx="9144000" cy="6858000"/>
          </a:xfrm>
          <a:prstGeom prst="rect">
            <a:avLst/>
          </a:prstGeom>
          <a:noFill/>
          <a:ln w="9525">
            <a:noFill/>
            <a:miter lim="800000"/>
            <a:headEnd/>
            <a:tailEnd/>
          </a:ln>
        </p:spPr>
      </p:pic>
      <p:sp>
        <p:nvSpPr>
          <p:cNvPr id="7" name="Text Box 11"/>
          <p:cNvSpPr txBox="1">
            <a:spLocks noChangeArrowheads="1"/>
          </p:cNvSpPr>
          <p:nvPr/>
        </p:nvSpPr>
        <p:spPr bwMode="auto">
          <a:xfrm>
            <a:off x="0" y="381000"/>
            <a:ext cx="3886200" cy="717550"/>
          </a:xfrm>
          <a:prstGeom prst="rect">
            <a:avLst/>
          </a:prstGeom>
          <a:noFill/>
          <a:ln w="9525">
            <a:noFill/>
            <a:miter lim="800000"/>
            <a:headEnd/>
            <a:tailEnd/>
          </a:ln>
          <a:effectLst/>
        </p:spPr>
        <p:txBody>
          <a:bodyPr>
            <a:spAutoFit/>
          </a:bodyPr>
          <a:lstStyle/>
          <a:p>
            <a:pPr>
              <a:spcBef>
                <a:spcPct val="50000"/>
              </a:spcBef>
              <a:defRPr/>
            </a:pPr>
            <a:r>
              <a:rPr lang="en-US" sz="4100" dirty="0">
                <a:solidFill>
                  <a:schemeClr val="bg1"/>
                </a:solidFill>
                <a:latin typeface="Adobe Garamond Pro" pitchFamily="18" charset="0"/>
              </a:rPr>
              <a:t>Connecticut SDE</a:t>
            </a:r>
          </a:p>
        </p:txBody>
      </p:sp>
      <p:sp>
        <p:nvSpPr>
          <p:cNvPr id="17411" name="Rectangle 3"/>
          <p:cNvSpPr>
            <a:spLocks noGrp="1" noChangeArrowheads="1"/>
          </p:cNvSpPr>
          <p:nvPr>
            <p:ph type="ctrTitle"/>
          </p:nvPr>
        </p:nvSpPr>
        <p:spPr>
          <a:xfrm>
            <a:off x="1752600" y="2130425"/>
            <a:ext cx="7239000" cy="1470025"/>
          </a:xfrm>
        </p:spPr>
        <p:txBody>
          <a:bodyPr/>
          <a:lstStyle>
            <a:lvl1pPr>
              <a:defRPr/>
            </a:lvl1pPr>
          </a:lstStyle>
          <a:p>
            <a:r>
              <a:rPr lang="en-US" dirty="0"/>
              <a:t>Click to edit Master title style</a:t>
            </a:r>
          </a:p>
        </p:txBody>
      </p:sp>
      <p:sp>
        <p:nvSpPr>
          <p:cNvPr id="17412" name="Rectangle 4"/>
          <p:cNvSpPr>
            <a:spLocks noGrp="1" noChangeArrowheads="1"/>
          </p:cNvSpPr>
          <p:nvPr>
            <p:ph type="subTitle" idx="1"/>
          </p:nvPr>
        </p:nvSpPr>
        <p:spPr>
          <a:xfrm>
            <a:off x="2514600" y="3886200"/>
            <a:ext cx="5715000" cy="1752600"/>
          </a:xfrm>
        </p:spPr>
        <p:txBody>
          <a:bodyPr/>
          <a:lstStyle>
            <a:lvl1pPr marL="0" indent="0" algn="ctr">
              <a:buFont typeface="Wingdings" pitchFamily="2" charset="2"/>
              <a:buNone/>
              <a:defRPr>
                <a:latin typeface="Adobe Garamond Pro Bold" pitchFamily="18" charset="0"/>
              </a:defRPr>
            </a:lvl1pPr>
          </a:lstStyle>
          <a:p>
            <a:r>
              <a:rPr lang="en-US"/>
              <a:t>Click to edit Master subtitle style</a:t>
            </a:r>
          </a:p>
        </p:txBody>
      </p:sp>
      <p:pic>
        <p:nvPicPr>
          <p:cNvPr id="12" name="Picture 3"/>
          <p:cNvPicPr>
            <a:picLocks noChangeAspect="1" noChangeArrowheads="1"/>
          </p:cNvPicPr>
          <p:nvPr userDrawn="1"/>
        </p:nvPicPr>
        <p:blipFill>
          <a:blip r:embed="rId3" cstate="print"/>
          <a:srcRect/>
          <a:stretch>
            <a:fillRect/>
          </a:stretch>
        </p:blipFill>
        <p:spPr bwMode="auto">
          <a:xfrm>
            <a:off x="0" y="120320"/>
            <a:ext cx="2015055" cy="2430375"/>
          </a:xfrm>
          <a:prstGeom prst="rect">
            <a:avLst/>
          </a:prstGeom>
          <a:noFill/>
          <a:ln w="9525">
            <a:noFill/>
            <a:miter lim="800000"/>
            <a:headEnd/>
            <a:tailEnd/>
          </a:ln>
        </p:spPr>
      </p:pic>
      <p:sp>
        <p:nvSpPr>
          <p:cNvPr id="8" name="Slide Number Placeholder 6"/>
          <p:cNvSpPr>
            <a:spLocks noGrp="1"/>
          </p:cNvSpPr>
          <p:nvPr>
            <p:ph type="sldNum" sz="quarter" idx="4"/>
          </p:nvPr>
        </p:nvSpPr>
        <p:spPr>
          <a:xfrm>
            <a:off x="7911192" y="6622217"/>
            <a:ext cx="1061357" cy="292933"/>
          </a:xfrm>
          <a:prstGeom prst="rect">
            <a:avLst/>
          </a:prstGeom>
        </p:spPr>
        <p:txBody>
          <a:bodyPr/>
          <a:lstStyle>
            <a:lvl1pPr algn="r">
              <a:defRPr sz="1200" baseline="0">
                <a:solidFill>
                  <a:schemeClr val="bg1">
                    <a:lumMod val="50000"/>
                  </a:schemeClr>
                </a:solidFill>
              </a:defRPr>
            </a:lvl1pPr>
          </a:lstStyle>
          <a:p>
            <a:fld id="{6F2361EF-3AF0-4E10-B874-6AE2AFF67B25}"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8" name="Title 1"/>
          <p:cNvSpPr>
            <a:spLocks noGrp="1"/>
          </p:cNvSpPr>
          <p:nvPr>
            <p:ph type="ctrTitle"/>
          </p:nvPr>
        </p:nvSpPr>
        <p:spPr>
          <a:xfrm>
            <a:off x="749808" y="1261872"/>
            <a:ext cx="8110728" cy="672891"/>
          </a:xfrm>
        </p:spPr>
        <p:txBody>
          <a:bodyPr/>
          <a:lstStyle>
            <a:lvl1pPr algn="r">
              <a:defRPr sz="4000"/>
            </a:lvl1pPr>
          </a:lstStyle>
          <a:p>
            <a:r>
              <a:rPr lang="en-US" dirty="0"/>
              <a:t>Click to edit Master title style</a:t>
            </a:r>
          </a:p>
        </p:txBody>
      </p:sp>
      <p:sp>
        <p:nvSpPr>
          <p:cNvPr id="9" name="Subtitle 2"/>
          <p:cNvSpPr>
            <a:spLocks noGrp="1"/>
          </p:cNvSpPr>
          <p:nvPr>
            <p:ph type="subTitle" idx="1"/>
          </p:nvPr>
        </p:nvSpPr>
        <p:spPr>
          <a:xfrm>
            <a:off x="749808" y="1892808"/>
            <a:ext cx="8110728" cy="871373"/>
          </a:xfrm>
        </p:spPr>
        <p:txBody>
          <a:bodyPr>
            <a:normAutofit/>
          </a:bodyPr>
          <a:lstStyle>
            <a:lvl1pPr marL="0" indent="0" algn="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 name="Picture 3"/>
          <p:cNvPicPr>
            <a:picLocks noChangeAspect="1" noChangeArrowheads="1"/>
          </p:cNvPicPr>
          <p:nvPr userDrawn="1"/>
        </p:nvPicPr>
        <p:blipFill>
          <a:blip r:embed="rId2" cstate="print"/>
          <a:srcRect/>
          <a:stretch>
            <a:fillRect/>
          </a:stretch>
        </p:blipFill>
        <p:spPr bwMode="auto">
          <a:xfrm>
            <a:off x="62608" y="5823283"/>
            <a:ext cx="851692" cy="1027233"/>
          </a:xfrm>
          <a:prstGeom prst="rect">
            <a:avLst/>
          </a:prstGeom>
          <a:noFill/>
          <a:ln w="9525">
            <a:noFill/>
            <a:miter lim="800000"/>
            <a:headEnd/>
            <a:tailEnd/>
          </a:ln>
        </p:spPr>
      </p:pic>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2802599"/>
            <a:ext cx="9144000" cy="2800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3355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7" name="Text Box 11"/>
          <p:cNvSpPr txBox="1">
            <a:spLocks noChangeArrowheads="1"/>
          </p:cNvSpPr>
          <p:nvPr/>
        </p:nvSpPr>
        <p:spPr bwMode="auto">
          <a:xfrm>
            <a:off x="0" y="381000"/>
            <a:ext cx="3886200" cy="717550"/>
          </a:xfrm>
          <a:prstGeom prst="rect">
            <a:avLst/>
          </a:prstGeom>
          <a:noFill/>
          <a:ln w="9525">
            <a:noFill/>
            <a:miter lim="800000"/>
            <a:headEnd/>
            <a:tailEnd/>
          </a:ln>
          <a:effectLst/>
        </p:spPr>
        <p:txBody>
          <a:bodyPr>
            <a:spAutoFit/>
          </a:bodyPr>
          <a:lstStyle/>
          <a:p>
            <a:pPr>
              <a:spcBef>
                <a:spcPct val="50000"/>
              </a:spcBef>
              <a:defRPr/>
            </a:pPr>
            <a:r>
              <a:rPr lang="en-US" sz="4100" dirty="0">
                <a:solidFill>
                  <a:schemeClr val="bg1"/>
                </a:solidFill>
                <a:latin typeface="Adobe Garamond Pro" pitchFamily="18" charset="0"/>
              </a:rPr>
              <a:t>Connecticut SDE</a:t>
            </a:r>
          </a:p>
        </p:txBody>
      </p:sp>
      <p:sp>
        <p:nvSpPr>
          <p:cNvPr id="17411" name="Rectangle 3"/>
          <p:cNvSpPr>
            <a:spLocks noGrp="1" noChangeArrowheads="1"/>
          </p:cNvSpPr>
          <p:nvPr>
            <p:ph type="ctrTitle"/>
          </p:nvPr>
        </p:nvSpPr>
        <p:spPr>
          <a:xfrm>
            <a:off x="1752600" y="2130425"/>
            <a:ext cx="7239000" cy="1470025"/>
          </a:xfrm>
        </p:spPr>
        <p:txBody>
          <a:bodyPr/>
          <a:lstStyle>
            <a:lvl1pPr>
              <a:defRPr/>
            </a:lvl1pPr>
          </a:lstStyle>
          <a:p>
            <a:r>
              <a:rPr lang="en-US" dirty="0"/>
              <a:t>Click to edit Master title style</a:t>
            </a:r>
          </a:p>
        </p:txBody>
      </p:sp>
      <p:pic>
        <p:nvPicPr>
          <p:cNvPr id="6" name="Picture 6" descr="101130_Smarter_PPT_v5r12.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7412" name="Rectangle 4"/>
          <p:cNvSpPr>
            <a:spLocks noGrp="1" noChangeArrowheads="1"/>
          </p:cNvSpPr>
          <p:nvPr>
            <p:ph type="subTitle" idx="1"/>
          </p:nvPr>
        </p:nvSpPr>
        <p:spPr>
          <a:xfrm>
            <a:off x="2514600" y="3886200"/>
            <a:ext cx="5715000" cy="1752600"/>
          </a:xfrm>
        </p:spPr>
        <p:txBody>
          <a:bodyPr/>
          <a:lstStyle>
            <a:lvl1pPr marL="0" indent="0" algn="ctr">
              <a:buFont typeface="Wingdings" pitchFamily="2" charset="2"/>
              <a:buNone/>
              <a:defRPr>
                <a:latin typeface="Adobe Garamond Pro Bold" pitchFamily="18" charset="0"/>
              </a:defRPr>
            </a:lvl1pPr>
          </a:lstStyle>
          <a:p>
            <a:r>
              <a:rPr lang="en-US"/>
              <a:t>Click to edit Master subtitle style</a:t>
            </a:r>
          </a:p>
        </p:txBody>
      </p:sp>
      <p:pic>
        <p:nvPicPr>
          <p:cNvPr id="8" name="Picture 3"/>
          <p:cNvPicPr>
            <a:picLocks noChangeAspect="1" noChangeArrowheads="1"/>
          </p:cNvPicPr>
          <p:nvPr userDrawn="1"/>
        </p:nvPicPr>
        <p:blipFill>
          <a:blip r:embed="rId3" cstate="print"/>
          <a:srcRect/>
          <a:stretch>
            <a:fillRect/>
          </a:stretch>
        </p:blipFill>
        <p:spPr bwMode="auto">
          <a:xfrm>
            <a:off x="62608" y="5823283"/>
            <a:ext cx="851692" cy="1027233"/>
          </a:xfrm>
          <a:prstGeom prst="rect">
            <a:avLst/>
          </a:prstGeom>
          <a:noFill/>
          <a:ln w="9525">
            <a:noFill/>
            <a:miter lim="800000"/>
            <a:headEnd/>
            <a:tailEnd/>
          </a:ln>
        </p:spPr>
      </p:pic>
    </p:spTree>
    <p:extLst>
      <p:ext uri="{BB962C8B-B14F-4D97-AF65-F5344CB8AC3E}">
        <p14:creationId xmlns:p14="http://schemas.microsoft.com/office/powerpoint/2010/main" val="2990221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7" name="Text Box 11"/>
          <p:cNvSpPr txBox="1">
            <a:spLocks noChangeArrowheads="1"/>
          </p:cNvSpPr>
          <p:nvPr/>
        </p:nvSpPr>
        <p:spPr bwMode="auto">
          <a:xfrm>
            <a:off x="0" y="381000"/>
            <a:ext cx="3886200" cy="717550"/>
          </a:xfrm>
          <a:prstGeom prst="rect">
            <a:avLst/>
          </a:prstGeom>
          <a:noFill/>
          <a:ln w="9525">
            <a:noFill/>
            <a:miter lim="800000"/>
            <a:headEnd/>
            <a:tailEnd/>
          </a:ln>
          <a:effectLst/>
        </p:spPr>
        <p:txBody>
          <a:bodyPr>
            <a:spAutoFit/>
          </a:bodyPr>
          <a:lstStyle/>
          <a:p>
            <a:pPr>
              <a:spcBef>
                <a:spcPct val="50000"/>
              </a:spcBef>
              <a:defRPr/>
            </a:pPr>
            <a:r>
              <a:rPr lang="en-US" sz="4100" dirty="0">
                <a:solidFill>
                  <a:schemeClr val="bg1"/>
                </a:solidFill>
                <a:latin typeface="Adobe Garamond Pro" pitchFamily="18" charset="0"/>
              </a:rPr>
              <a:t>Connecticut SDE</a:t>
            </a:r>
          </a:p>
        </p:txBody>
      </p:sp>
      <p:pic>
        <p:nvPicPr>
          <p:cNvPr id="8" name="Picture 3"/>
          <p:cNvPicPr>
            <a:picLocks noChangeAspect="1" noChangeArrowheads="1"/>
          </p:cNvPicPr>
          <p:nvPr userDrawn="1"/>
        </p:nvPicPr>
        <p:blipFill>
          <a:blip r:embed="rId2" cstate="print"/>
          <a:srcRect/>
          <a:stretch>
            <a:fillRect/>
          </a:stretch>
        </p:blipFill>
        <p:spPr bwMode="auto">
          <a:xfrm>
            <a:off x="62608" y="5823283"/>
            <a:ext cx="851692" cy="1027233"/>
          </a:xfrm>
          <a:prstGeom prst="rect">
            <a:avLst/>
          </a:prstGeom>
          <a:noFill/>
          <a:ln w="9525">
            <a:noFill/>
            <a:miter lim="800000"/>
            <a:headEnd/>
            <a:tailEnd/>
          </a:ln>
        </p:spPr>
      </p:pic>
      <p:sp>
        <p:nvSpPr>
          <p:cNvPr id="6" name="Rectangle 2"/>
          <p:cNvSpPr>
            <a:spLocks noGrp="1" noChangeArrowheads="1"/>
          </p:cNvSpPr>
          <p:nvPr>
            <p:ph type="title"/>
          </p:nvPr>
        </p:nvSpPr>
        <p:spPr bwMode="auto">
          <a:xfrm>
            <a:off x="457200" y="16024"/>
            <a:ext cx="8229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9" name="Rectangle 3"/>
          <p:cNvSpPr>
            <a:spLocks noGrp="1" noChangeArrowheads="1"/>
          </p:cNvSpPr>
          <p:nvPr>
            <p:ph idx="1"/>
          </p:nvPr>
        </p:nvSpPr>
        <p:spPr bwMode="auto">
          <a:xfrm>
            <a:off x="457200" y="902352"/>
            <a:ext cx="8229600" cy="50933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Line 12"/>
          <p:cNvSpPr>
            <a:spLocks noChangeShapeType="1"/>
          </p:cNvSpPr>
          <p:nvPr userDrawn="1"/>
        </p:nvSpPr>
        <p:spPr bwMode="auto">
          <a:xfrm>
            <a:off x="0" y="902352"/>
            <a:ext cx="9144000" cy="0"/>
          </a:xfrm>
          <a:prstGeom prst="line">
            <a:avLst/>
          </a:prstGeom>
          <a:noFill/>
          <a:ln w="9525">
            <a:solidFill>
              <a:schemeClr val="tx1"/>
            </a:solidFill>
            <a:round/>
            <a:headEnd/>
            <a:tailEnd/>
          </a:ln>
          <a:effectLst/>
        </p:spPr>
        <p:txBody>
          <a:bodyPr/>
          <a:lstStyle/>
          <a:p>
            <a:pPr>
              <a:defRPr/>
            </a:pPr>
            <a:endParaRPr lang="en-US" dirty="0"/>
          </a:p>
        </p:txBody>
      </p:sp>
      <p:pic>
        <p:nvPicPr>
          <p:cNvPr id="11" name="Picture 9" descr="N.C.S.C. Logo"/>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82595" y="5979661"/>
            <a:ext cx="2071592" cy="714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55585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992"/>
            <a:ext cx="8229600" cy="884238"/>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6"/>
          <p:cNvSpPr>
            <a:spLocks noGrp="1"/>
          </p:cNvSpPr>
          <p:nvPr>
            <p:ph type="sldNum" sz="quarter" idx="4"/>
          </p:nvPr>
        </p:nvSpPr>
        <p:spPr>
          <a:xfrm>
            <a:off x="7911192" y="6622217"/>
            <a:ext cx="1061357" cy="292933"/>
          </a:xfrm>
          <a:prstGeom prst="rect">
            <a:avLst/>
          </a:prstGeom>
        </p:spPr>
        <p:txBody>
          <a:bodyPr/>
          <a:lstStyle>
            <a:lvl1pPr algn="r">
              <a:defRPr sz="1200" baseline="0">
                <a:solidFill>
                  <a:schemeClr val="bg1">
                    <a:lumMod val="50000"/>
                  </a:schemeClr>
                </a:solidFill>
              </a:defRPr>
            </a:lvl1pPr>
          </a:lstStyle>
          <a:p>
            <a:fld id="{6F2361EF-3AF0-4E10-B874-6AE2AFF67B25}"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6"/>
          <p:cNvSpPr>
            <a:spLocks noGrp="1"/>
          </p:cNvSpPr>
          <p:nvPr>
            <p:ph type="sldNum" sz="quarter" idx="4"/>
          </p:nvPr>
        </p:nvSpPr>
        <p:spPr>
          <a:xfrm>
            <a:off x="7911192" y="6622217"/>
            <a:ext cx="1061357" cy="292933"/>
          </a:xfrm>
          <a:prstGeom prst="rect">
            <a:avLst/>
          </a:prstGeom>
        </p:spPr>
        <p:txBody>
          <a:bodyPr/>
          <a:lstStyle>
            <a:lvl1pPr algn="r">
              <a:defRPr sz="1200" baseline="0">
                <a:solidFill>
                  <a:schemeClr val="bg1">
                    <a:lumMod val="50000"/>
                  </a:schemeClr>
                </a:solidFill>
              </a:defRPr>
            </a:lvl1pPr>
          </a:lstStyle>
          <a:p>
            <a:fld id="{6F2361EF-3AF0-4E10-B874-6AE2AFF67B2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CBF247-9942-4816-A3EB-7F8E3BC7FE56}" type="datetimeFigureOut">
              <a:rPr lang="en-US" smtClean="0"/>
              <a:t>1/20/2021</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4919149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4478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p:cNvSpPr>
          <p:nvPr>
            <p:ph type="sldNum" sz="quarter" idx="4"/>
          </p:nvPr>
        </p:nvSpPr>
        <p:spPr>
          <a:xfrm>
            <a:off x="7911192" y="6622217"/>
            <a:ext cx="1061357" cy="292933"/>
          </a:xfrm>
          <a:prstGeom prst="rect">
            <a:avLst/>
          </a:prstGeom>
        </p:spPr>
        <p:txBody>
          <a:bodyPr/>
          <a:lstStyle>
            <a:lvl1pPr algn="r">
              <a:defRPr sz="1200" baseline="0">
                <a:solidFill>
                  <a:schemeClr val="bg1">
                    <a:lumMod val="50000"/>
                  </a:schemeClr>
                </a:solidFill>
              </a:defRPr>
            </a:lvl1pPr>
          </a:lstStyle>
          <a:p>
            <a:fld id="{6F2361EF-3AF0-4E10-B874-6AE2AFF67B25}"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98"/>
            <a:ext cx="8229600" cy="892435"/>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00570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45467"/>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00570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45467"/>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a:xfrm>
            <a:off x="7911192" y="6622217"/>
            <a:ext cx="1061357" cy="292933"/>
          </a:xfrm>
          <a:prstGeom prst="rect">
            <a:avLst/>
          </a:prstGeom>
        </p:spPr>
        <p:txBody>
          <a:bodyPr/>
          <a:lstStyle>
            <a:lvl1pPr algn="r">
              <a:defRPr sz="1200" baseline="0">
                <a:solidFill>
                  <a:schemeClr val="bg1">
                    <a:lumMod val="50000"/>
                  </a:schemeClr>
                </a:solidFill>
              </a:defRPr>
            </a:lvl1pPr>
          </a:lstStyle>
          <a:p>
            <a:fld id="{6F2361EF-3AF0-4E10-B874-6AE2AFF67B25}"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6"/>
          <p:cNvSpPr>
            <a:spLocks noGrp="1"/>
          </p:cNvSpPr>
          <p:nvPr>
            <p:ph type="sldNum" sz="quarter" idx="4"/>
          </p:nvPr>
        </p:nvSpPr>
        <p:spPr>
          <a:xfrm>
            <a:off x="7911192" y="6622217"/>
            <a:ext cx="1061357" cy="292933"/>
          </a:xfrm>
          <a:prstGeom prst="rect">
            <a:avLst/>
          </a:prstGeom>
        </p:spPr>
        <p:txBody>
          <a:bodyPr/>
          <a:lstStyle>
            <a:lvl1pPr algn="r">
              <a:defRPr sz="1200" baseline="0">
                <a:solidFill>
                  <a:schemeClr val="bg1">
                    <a:lumMod val="50000"/>
                  </a:schemeClr>
                </a:solidFill>
              </a:defRPr>
            </a:lvl1pPr>
          </a:lstStyle>
          <a:p>
            <a:fld id="{6F2361EF-3AF0-4E10-B874-6AE2AFF67B25}"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6"/>
          <p:cNvSpPr>
            <a:spLocks noGrp="1"/>
          </p:cNvSpPr>
          <p:nvPr>
            <p:ph type="sldNum" sz="quarter" idx="4"/>
          </p:nvPr>
        </p:nvSpPr>
        <p:spPr>
          <a:xfrm>
            <a:off x="7911192" y="6622217"/>
            <a:ext cx="1061357" cy="292933"/>
          </a:xfrm>
          <a:prstGeom prst="rect">
            <a:avLst/>
          </a:prstGeom>
        </p:spPr>
        <p:txBody>
          <a:bodyPr/>
          <a:lstStyle>
            <a:lvl1pPr algn="r">
              <a:defRPr sz="1200" baseline="0">
                <a:solidFill>
                  <a:schemeClr val="bg1">
                    <a:lumMod val="50000"/>
                  </a:schemeClr>
                </a:solidFill>
              </a:defRPr>
            </a:lvl1pPr>
          </a:lstStyle>
          <a:p>
            <a:fld id="{6F2361EF-3AF0-4E10-B874-6AE2AFF67B25}"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6"/>
          <p:cNvSpPr>
            <a:spLocks noGrp="1"/>
          </p:cNvSpPr>
          <p:nvPr>
            <p:ph type="sldNum" sz="quarter" idx="4"/>
          </p:nvPr>
        </p:nvSpPr>
        <p:spPr>
          <a:xfrm>
            <a:off x="7911192" y="6622217"/>
            <a:ext cx="1061357" cy="292933"/>
          </a:xfrm>
          <a:prstGeom prst="rect">
            <a:avLst/>
          </a:prstGeom>
        </p:spPr>
        <p:txBody>
          <a:bodyPr/>
          <a:lstStyle>
            <a:lvl1pPr algn="r">
              <a:defRPr sz="1200" baseline="0">
                <a:solidFill>
                  <a:schemeClr val="bg1">
                    <a:lumMod val="50000"/>
                  </a:schemeClr>
                </a:solidFill>
              </a:defRPr>
            </a:lvl1pPr>
          </a:lstStyle>
          <a:p>
            <a:fld id="{6F2361EF-3AF0-4E10-B874-6AE2AFF67B25}"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6"/>
          <p:cNvSpPr>
            <a:spLocks noGrp="1"/>
          </p:cNvSpPr>
          <p:nvPr>
            <p:ph type="sldNum" sz="quarter" idx="4"/>
          </p:nvPr>
        </p:nvSpPr>
        <p:spPr>
          <a:xfrm>
            <a:off x="7911192" y="6622217"/>
            <a:ext cx="1061357" cy="292933"/>
          </a:xfrm>
          <a:prstGeom prst="rect">
            <a:avLst/>
          </a:prstGeom>
        </p:spPr>
        <p:txBody>
          <a:bodyPr/>
          <a:lstStyle>
            <a:lvl1pPr algn="r">
              <a:defRPr sz="1200" baseline="0">
                <a:solidFill>
                  <a:schemeClr val="bg1">
                    <a:lumMod val="50000"/>
                  </a:schemeClr>
                </a:solidFill>
              </a:defRPr>
            </a:lvl1pPr>
          </a:lstStyle>
          <a:p>
            <a:fld id="{6F2361EF-3AF0-4E10-B874-6AE2AFF67B25}" type="slidenum">
              <a:rPr lang="en-US" smtClean="0"/>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6"/>
          <p:cNvSpPr>
            <a:spLocks noGrp="1"/>
          </p:cNvSpPr>
          <p:nvPr>
            <p:ph type="sldNum" sz="quarter" idx="4"/>
          </p:nvPr>
        </p:nvSpPr>
        <p:spPr>
          <a:xfrm>
            <a:off x="7911192" y="6622217"/>
            <a:ext cx="1061357" cy="292933"/>
          </a:xfrm>
          <a:prstGeom prst="rect">
            <a:avLst/>
          </a:prstGeom>
        </p:spPr>
        <p:txBody>
          <a:bodyPr/>
          <a:lstStyle>
            <a:lvl1pPr algn="r">
              <a:defRPr sz="1200" baseline="0">
                <a:solidFill>
                  <a:schemeClr val="bg1">
                    <a:lumMod val="50000"/>
                  </a:schemeClr>
                </a:solidFill>
              </a:defRPr>
            </a:lvl1pPr>
          </a:lstStyle>
          <a:p>
            <a:fld id="{6F2361EF-3AF0-4E10-B874-6AE2AFF67B25}" type="slidenum">
              <a:rPr lang="en-US" smtClean="0"/>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74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533400"/>
            <a:ext cx="60198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6"/>
          <p:cNvSpPr>
            <a:spLocks noGrp="1"/>
          </p:cNvSpPr>
          <p:nvPr>
            <p:ph type="sldNum" sz="quarter" idx="4"/>
          </p:nvPr>
        </p:nvSpPr>
        <p:spPr>
          <a:xfrm>
            <a:off x="7911192" y="6622217"/>
            <a:ext cx="1061357" cy="292933"/>
          </a:xfrm>
          <a:prstGeom prst="rect">
            <a:avLst/>
          </a:prstGeom>
        </p:spPr>
        <p:txBody>
          <a:bodyPr/>
          <a:lstStyle>
            <a:lvl1pPr algn="r">
              <a:defRPr sz="1200" baseline="0">
                <a:solidFill>
                  <a:schemeClr val="bg1">
                    <a:lumMod val="50000"/>
                  </a:schemeClr>
                </a:solidFill>
              </a:defRPr>
            </a:lvl1pPr>
          </a:lstStyle>
          <a:p>
            <a:fld id="{6F2361EF-3AF0-4E10-B874-6AE2AFF67B25}" type="slidenum">
              <a:rPr lang="en-US" smtClean="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ctr" defTabSz="457200" rtl="0" eaLnBrk="1" latinLnBrk="0" hangingPunct="1">
              <a:spcBef>
                <a:spcPct val="0"/>
              </a:spcBef>
              <a:buNone/>
              <a:defRPr lang="en-US" sz="4000" kern="1200" dirty="0">
                <a:solidFill>
                  <a:schemeClr val="accent4"/>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457200" indent="-457200" algn="l" defTabSz="457200" rtl="0" eaLnBrk="1" latinLnBrk="0" hangingPunct="1">
              <a:lnSpc>
                <a:spcPct val="90000"/>
              </a:lnSpc>
              <a:spcBef>
                <a:spcPts val="568"/>
              </a:spcBef>
              <a:buClr>
                <a:srgbClr val="299D37"/>
              </a:buClr>
              <a:buSzPct val="150000"/>
              <a:buFont typeface="Arial"/>
              <a:buChar char="•"/>
              <a:defRPr lang="en-US" sz="3200" kern="1200" dirty="0" smtClean="0">
                <a:solidFill>
                  <a:schemeClr val="tx1"/>
                </a:solidFill>
                <a:latin typeface="Franklin Gothic Book"/>
                <a:ea typeface="+mn-ea"/>
                <a:cs typeface="Franklin Gothic Book"/>
              </a:defRPr>
            </a:lvl1pPr>
            <a:lvl2pPr>
              <a:lnSpc>
                <a:spcPct val="90000"/>
              </a:lnSpc>
              <a:spcBef>
                <a:spcPts val="568"/>
              </a:spcBef>
              <a:defRPr>
                <a:solidFill>
                  <a:schemeClr val="tx1"/>
                </a:solidFill>
              </a:defRPr>
            </a:lvl2pPr>
            <a:lvl3pPr>
              <a:lnSpc>
                <a:spcPct val="90000"/>
              </a:lnSpc>
              <a:spcBef>
                <a:spcPts val="568"/>
              </a:spcBef>
              <a:defRPr>
                <a:solidFill>
                  <a:schemeClr val="tx1"/>
                </a:solidFill>
              </a:defRPr>
            </a:lvl3pPr>
            <a:lvl4pPr>
              <a:lnSpc>
                <a:spcPct val="90000"/>
              </a:lnSpc>
              <a:spcBef>
                <a:spcPts val="568"/>
              </a:spcBef>
              <a:defRPr>
                <a:solidFill>
                  <a:schemeClr val="tx1"/>
                </a:solidFill>
              </a:defRPr>
            </a:lvl4pPr>
            <a:lvl5pPr>
              <a:lnSpc>
                <a:spcPct val="90000"/>
              </a:lnSpc>
              <a:spcBef>
                <a:spcPts val="568"/>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6"/>
          <p:cNvSpPr>
            <a:spLocks noGrp="1"/>
          </p:cNvSpPr>
          <p:nvPr>
            <p:ph type="sldNum" sz="quarter" idx="4"/>
          </p:nvPr>
        </p:nvSpPr>
        <p:spPr>
          <a:xfrm>
            <a:off x="7968342" y="6499753"/>
            <a:ext cx="1061357" cy="292933"/>
          </a:xfrm>
          <a:prstGeom prst="rect">
            <a:avLst/>
          </a:prstGeom>
        </p:spPr>
        <p:txBody>
          <a:bodyPr/>
          <a:lstStyle>
            <a:lvl1pPr algn="r">
              <a:defRPr sz="1200" baseline="0">
                <a:solidFill>
                  <a:schemeClr val="bg1">
                    <a:lumMod val="50000"/>
                  </a:schemeClr>
                </a:solidFill>
              </a:defRPr>
            </a:lvl1pPr>
          </a:lstStyle>
          <a:p>
            <a:fld id="{6F2361EF-3AF0-4E10-B874-6AE2AFF67B25}" type="slidenum">
              <a:rPr lang="en-US" smtClean="0"/>
              <a:pPr/>
              <a:t>‹#›</a:t>
            </a:fld>
            <a:endParaRPr lang="en-US" dirty="0"/>
          </a:p>
        </p:txBody>
      </p:sp>
    </p:spTree>
    <p:extLst>
      <p:ext uri="{BB962C8B-B14F-4D97-AF65-F5344CB8AC3E}">
        <p14:creationId xmlns:p14="http://schemas.microsoft.com/office/powerpoint/2010/main" val="21469546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Title 1"/>
          <p:cNvSpPr>
            <a:spLocks noGrp="1"/>
          </p:cNvSpPr>
          <p:nvPr>
            <p:ph type="ctrTitle"/>
          </p:nvPr>
        </p:nvSpPr>
        <p:spPr>
          <a:xfrm>
            <a:off x="749808" y="1261872"/>
            <a:ext cx="8110728" cy="672891"/>
          </a:xfrm>
        </p:spPr>
        <p:txBody>
          <a:bodyPr/>
          <a:lstStyle>
            <a:lvl1pPr algn="r">
              <a:defRPr sz="4000"/>
            </a:lvl1pPr>
          </a:lstStyle>
          <a:p>
            <a:r>
              <a:rPr lang="en-US" dirty="0"/>
              <a:t>Click to edit Master title style</a:t>
            </a:r>
          </a:p>
        </p:txBody>
      </p:sp>
      <p:sp>
        <p:nvSpPr>
          <p:cNvPr id="9" name="Subtitle 2"/>
          <p:cNvSpPr>
            <a:spLocks noGrp="1"/>
          </p:cNvSpPr>
          <p:nvPr>
            <p:ph type="subTitle" idx="1"/>
          </p:nvPr>
        </p:nvSpPr>
        <p:spPr>
          <a:xfrm>
            <a:off x="749808" y="1892808"/>
            <a:ext cx="8110728" cy="871373"/>
          </a:xfrm>
        </p:spPr>
        <p:txBody>
          <a:bodyPr>
            <a:normAutofit/>
          </a:bodyPr>
          <a:lstStyle>
            <a:lvl1pPr marL="0" indent="0" algn="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 name="Picture 3"/>
          <p:cNvPicPr>
            <a:picLocks noChangeAspect="1" noChangeArrowheads="1"/>
          </p:cNvPicPr>
          <p:nvPr userDrawn="1"/>
        </p:nvPicPr>
        <p:blipFill>
          <a:blip r:embed="rId2" cstate="print"/>
          <a:srcRect/>
          <a:stretch>
            <a:fillRect/>
          </a:stretch>
        </p:blipFill>
        <p:spPr bwMode="auto">
          <a:xfrm>
            <a:off x="62608" y="5823283"/>
            <a:ext cx="851692" cy="1027233"/>
          </a:xfrm>
          <a:prstGeom prst="rect">
            <a:avLst/>
          </a:prstGeom>
          <a:noFill/>
          <a:ln w="9525">
            <a:noFill/>
            <a:miter lim="800000"/>
            <a:headEnd/>
            <a:tailEnd/>
          </a:ln>
        </p:spPr>
      </p:pic>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2802599"/>
            <a:ext cx="9144000" cy="2800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730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56756" y="6250745"/>
            <a:ext cx="1063203" cy="388977"/>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19959" y="6227797"/>
            <a:ext cx="1256225" cy="411925"/>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76184" y="6227797"/>
            <a:ext cx="1128673" cy="376806"/>
          </a:xfrm>
          <a:prstGeom prst="rect">
            <a:avLst/>
          </a:prstGeom>
        </p:spPr>
      </p:pic>
    </p:spTree>
    <p:extLst>
      <p:ext uri="{BB962C8B-B14F-4D97-AF65-F5344CB8AC3E}">
        <p14:creationId xmlns:p14="http://schemas.microsoft.com/office/powerpoint/2010/main" val="13730832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p:cNvSpPr>
          <p:nvPr>
            <p:ph type="sldNum" sz="quarter" idx="4"/>
          </p:nvPr>
        </p:nvSpPr>
        <p:spPr>
          <a:xfrm>
            <a:off x="7919357" y="6499753"/>
            <a:ext cx="1061357" cy="292933"/>
          </a:xfrm>
          <a:prstGeom prst="rect">
            <a:avLst/>
          </a:prstGeom>
        </p:spPr>
        <p:txBody>
          <a:bodyPr/>
          <a:lstStyle>
            <a:lvl1pPr algn="r">
              <a:defRPr sz="1200" baseline="0">
                <a:solidFill>
                  <a:schemeClr val="bg1">
                    <a:lumMod val="50000"/>
                  </a:schemeClr>
                </a:solidFill>
              </a:defRPr>
            </a:lvl1pPr>
          </a:lstStyle>
          <a:p>
            <a:fld id="{6F2361EF-3AF0-4E10-B874-6AE2AFF67B25}" type="slidenum">
              <a:rPr lang="en-US" smtClean="0"/>
              <a:pPr/>
              <a:t>‹#›</a:t>
            </a:fld>
            <a:endParaRPr lang="en-US" dirty="0"/>
          </a:p>
        </p:txBody>
      </p:sp>
    </p:spTree>
    <p:extLst>
      <p:ext uri="{BB962C8B-B14F-4D97-AF65-F5344CB8AC3E}">
        <p14:creationId xmlns:p14="http://schemas.microsoft.com/office/powerpoint/2010/main" val="31158626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a:xfrm>
            <a:off x="7935684" y="6472992"/>
            <a:ext cx="1061357" cy="292933"/>
          </a:xfrm>
          <a:prstGeom prst="rect">
            <a:avLst/>
          </a:prstGeom>
        </p:spPr>
        <p:txBody>
          <a:bodyPr/>
          <a:lstStyle>
            <a:lvl1pPr algn="r">
              <a:defRPr sz="1200" baseline="0">
                <a:solidFill>
                  <a:schemeClr val="bg1">
                    <a:lumMod val="50000"/>
                  </a:schemeClr>
                </a:solidFill>
              </a:defRPr>
            </a:lvl1pPr>
          </a:lstStyle>
          <a:p>
            <a:fld id="{6F2361EF-3AF0-4E10-B874-6AE2AFF67B25}" type="slidenum">
              <a:rPr lang="en-US" smtClean="0"/>
              <a:pPr/>
              <a:t>‹#›</a:t>
            </a:fld>
            <a:endParaRPr lang="en-US" dirty="0"/>
          </a:p>
        </p:txBody>
      </p:sp>
    </p:spTree>
    <p:extLst>
      <p:ext uri="{BB962C8B-B14F-4D97-AF65-F5344CB8AC3E}">
        <p14:creationId xmlns:p14="http://schemas.microsoft.com/office/powerpoint/2010/main" val="6898817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6"/>
          <p:cNvSpPr>
            <a:spLocks noGrp="1"/>
          </p:cNvSpPr>
          <p:nvPr>
            <p:ph type="sldNum" sz="quarter" idx="4"/>
          </p:nvPr>
        </p:nvSpPr>
        <p:spPr>
          <a:xfrm>
            <a:off x="7919357" y="6507917"/>
            <a:ext cx="1061357" cy="292933"/>
          </a:xfrm>
          <a:prstGeom prst="rect">
            <a:avLst/>
          </a:prstGeom>
        </p:spPr>
        <p:txBody>
          <a:bodyPr/>
          <a:lstStyle>
            <a:lvl1pPr algn="r">
              <a:defRPr sz="1200" baseline="0">
                <a:solidFill>
                  <a:schemeClr val="bg1">
                    <a:lumMod val="50000"/>
                  </a:schemeClr>
                </a:solidFill>
              </a:defRPr>
            </a:lvl1pPr>
          </a:lstStyle>
          <a:p>
            <a:fld id="{6F2361EF-3AF0-4E10-B874-6AE2AFF67B25}" type="slidenum">
              <a:rPr lang="en-US" smtClean="0"/>
              <a:pPr/>
              <a:t>‹#›</a:t>
            </a:fld>
            <a:endParaRPr lang="en-US" dirty="0"/>
          </a:p>
        </p:txBody>
      </p:sp>
    </p:spTree>
    <p:extLst>
      <p:ext uri="{BB962C8B-B14F-4D97-AF65-F5344CB8AC3E}">
        <p14:creationId xmlns:p14="http://schemas.microsoft.com/office/powerpoint/2010/main" val="2018188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6"/>
          <p:cNvSpPr>
            <a:spLocks noGrp="1"/>
          </p:cNvSpPr>
          <p:nvPr>
            <p:ph type="sldNum" sz="quarter" idx="4"/>
          </p:nvPr>
        </p:nvSpPr>
        <p:spPr>
          <a:xfrm>
            <a:off x="7919357" y="6565067"/>
            <a:ext cx="1061357" cy="292933"/>
          </a:xfrm>
          <a:prstGeom prst="rect">
            <a:avLst/>
          </a:prstGeom>
        </p:spPr>
        <p:txBody>
          <a:bodyPr/>
          <a:lstStyle>
            <a:lvl1pPr algn="r">
              <a:defRPr sz="1200" baseline="0">
                <a:solidFill>
                  <a:schemeClr val="bg1">
                    <a:lumMod val="50000"/>
                  </a:schemeClr>
                </a:solidFill>
              </a:defRPr>
            </a:lvl1pPr>
          </a:lstStyle>
          <a:p>
            <a:fld id="{6F2361EF-3AF0-4E10-B874-6AE2AFF67B25}" type="slidenum">
              <a:rPr lang="en-US" smtClean="0"/>
              <a:pPr/>
              <a:t>‹#›</a:t>
            </a:fld>
            <a:endParaRPr lang="en-US" dirty="0"/>
          </a:p>
        </p:txBody>
      </p:sp>
    </p:spTree>
    <p:extLst>
      <p:ext uri="{BB962C8B-B14F-4D97-AF65-F5344CB8AC3E}">
        <p14:creationId xmlns:p14="http://schemas.microsoft.com/office/powerpoint/2010/main" val="22519428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6"/>
          <p:cNvSpPr>
            <a:spLocks noGrp="1"/>
          </p:cNvSpPr>
          <p:nvPr>
            <p:ph type="sldNum" sz="quarter" idx="4"/>
          </p:nvPr>
        </p:nvSpPr>
        <p:spPr>
          <a:xfrm>
            <a:off x="7943849" y="6507917"/>
            <a:ext cx="1061357" cy="292933"/>
          </a:xfrm>
          <a:prstGeom prst="rect">
            <a:avLst/>
          </a:prstGeom>
        </p:spPr>
        <p:txBody>
          <a:bodyPr/>
          <a:lstStyle>
            <a:lvl1pPr algn="r">
              <a:defRPr sz="1200" baseline="0">
                <a:solidFill>
                  <a:schemeClr val="bg1">
                    <a:lumMod val="50000"/>
                  </a:schemeClr>
                </a:solidFill>
              </a:defRPr>
            </a:lvl1pPr>
          </a:lstStyle>
          <a:p>
            <a:fld id="{6F2361EF-3AF0-4E10-B874-6AE2AFF67B25}" type="slidenum">
              <a:rPr lang="en-US" smtClean="0"/>
              <a:pPr/>
              <a:t>‹#›</a:t>
            </a:fld>
            <a:endParaRPr lang="en-US" dirty="0"/>
          </a:p>
        </p:txBody>
      </p:sp>
    </p:spTree>
    <p:extLst>
      <p:ext uri="{BB962C8B-B14F-4D97-AF65-F5344CB8AC3E}">
        <p14:creationId xmlns:p14="http://schemas.microsoft.com/office/powerpoint/2010/main" val="3788028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6"/>
          <p:cNvSpPr>
            <a:spLocks noGrp="1"/>
          </p:cNvSpPr>
          <p:nvPr>
            <p:ph type="sldNum" sz="quarter" idx="4"/>
          </p:nvPr>
        </p:nvSpPr>
        <p:spPr>
          <a:xfrm>
            <a:off x="7927520" y="6499753"/>
            <a:ext cx="1061357" cy="292933"/>
          </a:xfrm>
          <a:prstGeom prst="rect">
            <a:avLst/>
          </a:prstGeom>
        </p:spPr>
        <p:txBody>
          <a:bodyPr/>
          <a:lstStyle>
            <a:lvl1pPr algn="r">
              <a:defRPr sz="1200" baseline="0">
                <a:solidFill>
                  <a:schemeClr val="bg1">
                    <a:lumMod val="50000"/>
                  </a:schemeClr>
                </a:solidFill>
              </a:defRPr>
            </a:lvl1pPr>
          </a:lstStyle>
          <a:p>
            <a:fld id="{6F2361EF-3AF0-4E10-B874-6AE2AFF67B25}" type="slidenum">
              <a:rPr lang="en-US" smtClean="0"/>
              <a:pPr/>
              <a:t>‹#›</a:t>
            </a:fld>
            <a:endParaRPr lang="en-US" dirty="0"/>
          </a:p>
        </p:txBody>
      </p:sp>
    </p:spTree>
    <p:extLst>
      <p:ext uri="{BB962C8B-B14F-4D97-AF65-F5344CB8AC3E}">
        <p14:creationId xmlns:p14="http://schemas.microsoft.com/office/powerpoint/2010/main" val="776993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6"/>
          <p:cNvSpPr>
            <a:spLocks noGrp="1"/>
          </p:cNvSpPr>
          <p:nvPr>
            <p:ph type="sldNum" sz="quarter" idx="4"/>
          </p:nvPr>
        </p:nvSpPr>
        <p:spPr>
          <a:xfrm>
            <a:off x="7894863" y="6499752"/>
            <a:ext cx="1061357" cy="292933"/>
          </a:xfrm>
          <a:prstGeom prst="rect">
            <a:avLst/>
          </a:prstGeom>
        </p:spPr>
        <p:txBody>
          <a:bodyPr/>
          <a:lstStyle>
            <a:lvl1pPr algn="r">
              <a:defRPr sz="1200" baseline="0">
                <a:solidFill>
                  <a:schemeClr val="bg1">
                    <a:lumMod val="50000"/>
                  </a:schemeClr>
                </a:solidFill>
              </a:defRPr>
            </a:lvl1pPr>
          </a:lstStyle>
          <a:p>
            <a:fld id="{6F2361EF-3AF0-4E10-B874-6AE2AFF67B25}" type="slidenum">
              <a:rPr lang="en-US" smtClean="0"/>
              <a:pPr/>
              <a:t>‹#›</a:t>
            </a:fld>
            <a:endParaRPr lang="en-US" dirty="0"/>
          </a:p>
        </p:txBody>
      </p:sp>
    </p:spTree>
    <p:extLst>
      <p:ext uri="{BB962C8B-B14F-4D97-AF65-F5344CB8AC3E}">
        <p14:creationId xmlns:p14="http://schemas.microsoft.com/office/powerpoint/2010/main" val="14423475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6"/>
          <p:cNvSpPr>
            <a:spLocks noGrp="1"/>
          </p:cNvSpPr>
          <p:nvPr>
            <p:ph type="sldNum" sz="quarter" idx="4"/>
          </p:nvPr>
        </p:nvSpPr>
        <p:spPr>
          <a:xfrm>
            <a:off x="7927521" y="6499752"/>
            <a:ext cx="1061357" cy="292933"/>
          </a:xfrm>
          <a:prstGeom prst="rect">
            <a:avLst/>
          </a:prstGeom>
        </p:spPr>
        <p:txBody>
          <a:bodyPr/>
          <a:lstStyle>
            <a:lvl1pPr algn="r">
              <a:defRPr sz="1200" baseline="0">
                <a:solidFill>
                  <a:schemeClr val="bg1">
                    <a:lumMod val="50000"/>
                  </a:schemeClr>
                </a:solidFill>
              </a:defRPr>
            </a:lvl1pPr>
          </a:lstStyle>
          <a:p>
            <a:fld id="{6F2361EF-3AF0-4E10-B874-6AE2AFF67B25}" type="slidenum">
              <a:rPr lang="en-US" smtClean="0"/>
              <a:pPr/>
              <a:t>‹#›</a:t>
            </a:fld>
            <a:endParaRPr lang="en-US" dirty="0"/>
          </a:p>
        </p:txBody>
      </p:sp>
    </p:spTree>
    <p:extLst>
      <p:ext uri="{BB962C8B-B14F-4D97-AF65-F5344CB8AC3E}">
        <p14:creationId xmlns:p14="http://schemas.microsoft.com/office/powerpoint/2010/main" val="14382536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omparison_Three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12383"/>
            <a:ext cx="2560320"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852145"/>
            <a:ext cx="2560320" cy="3951288"/>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3300318" y="1212383"/>
            <a:ext cx="2560320"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3300318" y="1852145"/>
            <a:ext cx="2560320" cy="3951288"/>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0"/>
          </p:nvPr>
        </p:nvSpPr>
        <p:spPr>
          <a:xfrm>
            <a:off x="6126480" y="1212383"/>
            <a:ext cx="2560320"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Content Placeholder 5"/>
          <p:cNvSpPr>
            <a:spLocks noGrp="1"/>
          </p:cNvSpPr>
          <p:nvPr>
            <p:ph sz="quarter" idx="11"/>
          </p:nvPr>
        </p:nvSpPr>
        <p:spPr>
          <a:xfrm>
            <a:off x="6126480" y="1852145"/>
            <a:ext cx="2560320" cy="3951288"/>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6"/>
          <p:cNvSpPr>
            <a:spLocks noGrp="1"/>
          </p:cNvSpPr>
          <p:nvPr>
            <p:ph type="sldNum" sz="quarter" idx="12"/>
          </p:nvPr>
        </p:nvSpPr>
        <p:spPr>
          <a:xfrm>
            <a:off x="7927521" y="6507917"/>
            <a:ext cx="1061357" cy="292933"/>
          </a:xfrm>
          <a:prstGeom prst="rect">
            <a:avLst/>
          </a:prstGeom>
        </p:spPr>
        <p:txBody>
          <a:bodyPr/>
          <a:lstStyle>
            <a:lvl1pPr algn="r">
              <a:defRPr sz="1200" baseline="0">
                <a:solidFill>
                  <a:schemeClr val="bg1">
                    <a:lumMod val="50000"/>
                  </a:schemeClr>
                </a:solidFill>
              </a:defRPr>
            </a:lvl1pPr>
          </a:lstStyle>
          <a:p>
            <a:fld id="{6F2361EF-3AF0-4E10-B874-6AE2AFF67B25}" type="slidenum">
              <a:rPr lang="en-US" smtClean="0"/>
              <a:pPr/>
              <a:t>‹#›</a:t>
            </a:fld>
            <a:endParaRPr lang="en-US" dirty="0"/>
          </a:p>
        </p:txBody>
      </p:sp>
    </p:spTree>
    <p:extLst>
      <p:ext uri="{BB962C8B-B14F-4D97-AF65-F5344CB8AC3E}">
        <p14:creationId xmlns:p14="http://schemas.microsoft.com/office/powerpoint/2010/main" val="31287390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493776" y="344778"/>
            <a:ext cx="8257032" cy="769441"/>
          </a:xfrm>
        </p:spPr>
        <p:txBody>
          <a:bodyPr>
            <a:noAutofit/>
          </a:bodyPr>
          <a:lstStyle>
            <a:lvl1pPr algn="r">
              <a:defRPr sz="44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493776" y="978408"/>
            <a:ext cx="8257032" cy="1209164"/>
          </a:xfrm>
        </p:spPr>
        <p:txBody>
          <a:bodyPr>
            <a:normAutofit/>
          </a:bodyPr>
          <a:lstStyle>
            <a:lvl1pPr marL="0" indent="0" algn="r">
              <a:spcBef>
                <a:spcPts val="0"/>
              </a:spcBef>
              <a:buNone/>
              <a:defRPr sz="30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Text Placeholder 9"/>
          <p:cNvSpPr>
            <a:spLocks noGrp="1"/>
          </p:cNvSpPr>
          <p:nvPr>
            <p:ph type="body" sz="quarter" idx="13"/>
          </p:nvPr>
        </p:nvSpPr>
        <p:spPr>
          <a:xfrm>
            <a:off x="1387475" y="4733925"/>
            <a:ext cx="7299325" cy="967628"/>
          </a:xfrm>
        </p:spPr>
        <p:txBody>
          <a:bodyPr>
            <a:noAutofit/>
          </a:bodyPr>
          <a:lstStyle>
            <a:lvl1pPr marL="0" indent="0" algn="r">
              <a:spcBef>
                <a:spcPts val="0"/>
              </a:spcBef>
              <a:buNone/>
              <a:defRPr sz="2400" b="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p:txBody>
      </p:sp>
      <p:pic>
        <p:nvPicPr>
          <p:cNvPr id="9" name="Picture 3"/>
          <p:cNvPicPr>
            <a:picLocks noChangeAspect="1" noChangeArrowheads="1"/>
          </p:cNvPicPr>
          <p:nvPr userDrawn="1"/>
        </p:nvPicPr>
        <p:blipFill>
          <a:blip r:embed="rId3" cstate="print"/>
          <a:srcRect/>
          <a:stretch>
            <a:fillRect/>
          </a:stretch>
        </p:blipFill>
        <p:spPr bwMode="auto">
          <a:xfrm>
            <a:off x="62608" y="5823283"/>
            <a:ext cx="851692" cy="1027233"/>
          </a:xfrm>
          <a:prstGeom prst="rect">
            <a:avLst/>
          </a:prstGeom>
          <a:noFill/>
          <a:ln w="9525">
            <a:noFill/>
            <a:miter lim="800000"/>
            <a:headEnd/>
            <a:tailEnd/>
          </a:ln>
        </p:spPr>
      </p:pic>
      <p:pic>
        <p:nvPicPr>
          <p:cNvPr id="7" name="Picture 6">
            <a:hlinkClick r:id="rId4"/>
          </p:cNvPr>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317741" y="6014408"/>
            <a:ext cx="1502410" cy="497205"/>
          </a:xfrm>
          <a:prstGeom prst="rect">
            <a:avLst/>
          </a:prstGeom>
          <a:noFill/>
          <a:ln>
            <a:noFill/>
          </a:ln>
        </p:spPr>
      </p:pic>
      <p:pic>
        <p:nvPicPr>
          <p:cNvPr id="8" name="Picture 7" descr="C:\Users\krissta\AppData\Local\Microsoft\Windows\Temporary Internet Files\Content.Outlook\K9J2BXVV\CAPT_CMT_SCIENCE (2).jpg">
            <a:hlinkClick r:id="rId6"/>
          </p:cNvPr>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994669" y="5960543"/>
            <a:ext cx="1487170" cy="497205"/>
          </a:xfrm>
          <a:prstGeom prst="rect">
            <a:avLst/>
          </a:prstGeom>
          <a:noFill/>
          <a:ln>
            <a:noFill/>
          </a:ln>
        </p:spPr>
      </p:pic>
    </p:spTree>
    <p:extLst>
      <p:ext uri="{BB962C8B-B14F-4D97-AF65-F5344CB8AC3E}">
        <p14:creationId xmlns:p14="http://schemas.microsoft.com/office/powerpoint/2010/main" val="1123241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8206" y="6250745"/>
            <a:ext cx="1063203" cy="388977"/>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84995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ctr" defTabSz="457200" rtl="0" eaLnBrk="1" latinLnBrk="0" hangingPunct="1">
              <a:spcBef>
                <a:spcPct val="0"/>
              </a:spcBef>
              <a:buNone/>
              <a:defRPr lang="en-US" sz="4000" kern="1200" dirty="0">
                <a:solidFill>
                  <a:schemeClr val="accent4"/>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457200" indent="-457200" algn="l" defTabSz="457200" rtl="0" eaLnBrk="1" latinLnBrk="0" hangingPunct="1">
              <a:lnSpc>
                <a:spcPct val="90000"/>
              </a:lnSpc>
              <a:spcBef>
                <a:spcPts val="568"/>
              </a:spcBef>
              <a:buClr>
                <a:srgbClr val="299D37"/>
              </a:buClr>
              <a:buSzPct val="150000"/>
              <a:buFont typeface="Arial"/>
              <a:buChar char="•"/>
              <a:defRPr lang="en-US" sz="3200" kern="1200" dirty="0" smtClean="0">
                <a:solidFill>
                  <a:schemeClr val="tx1"/>
                </a:solidFill>
                <a:latin typeface="Franklin Gothic Book"/>
                <a:ea typeface="+mn-ea"/>
                <a:cs typeface="Franklin Gothic Book"/>
              </a:defRPr>
            </a:lvl1pPr>
            <a:lvl2pPr>
              <a:lnSpc>
                <a:spcPct val="90000"/>
              </a:lnSpc>
              <a:spcBef>
                <a:spcPts val="568"/>
              </a:spcBef>
              <a:defRPr>
                <a:solidFill>
                  <a:schemeClr val="tx1"/>
                </a:solidFill>
              </a:defRPr>
            </a:lvl2pPr>
            <a:lvl3pPr>
              <a:lnSpc>
                <a:spcPct val="90000"/>
              </a:lnSpc>
              <a:spcBef>
                <a:spcPts val="568"/>
              </a:spcBef>
              <a:defRPr>
                <a:solidFill>
                  <a:schemeClr val="tx1"/>
                </a:solidFill>
              </a:defRPr>
            </a:lvl3pPr>
            <a:lvl4pPr>
              <a:lnSpc>
                <a:spcPct val="90000"/>
              </a:lnSpc>
              <a:spcBef>
                <a:spcPts val="568"/>
              </a:spcBef>
              <a:defRPr>
                <a:solidFill>
                  <a:schemeClr val="tx1"/>
                </a:solidFill>
              </a:defRPr>
            </a:lvl4pPr>
            <a:lvl5pPr>
              <a:lnSpc>
                <a:spcPct val="90000"/>
              </a:lnSpc>
              <a:spcBef>
                <a:spcPts val="568"/>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hlinkClick r:id="rId2"/>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17741" y="5977464"/>
            <a:ext cx="1502410" cy="497205"/>
          </a:xfrm>
          <a:prstGeom prst="rect">
            <a:avLst/>
          </a:prstGeom>
          <a:noFill/>
          <a:ln>
            <a:noFill/>
          </a:ln>
        </p:spPr>
      </p:pic>
      <p:pic>
        <p:nvPicPr>
          <p:cNvPr id="5" name="Picture 4" descr="C:\Users\krissta\AppData\Local\Microsoft\Windows\Temporary Internet Files\Content.Outlook\K9J2BXVV\CAPT_CMT_SCIENCE (2).jpg">
            <a:hlinkClick r:id="rId4"/>
          </p:cNvPr>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994669" y="5960543"/>
            <a:ext cx="1487170" cy="497205"/>
          </a:xfrm>
          <a:prstGeom prst="rect">
            <a:avLst/>
          </a:prstGeom>
          <a:noFill/>
          <a:ln>
            <a:noFill/>
          </a:ln>
        </p:spPr>
      </p:pic>
    </p:spTree>
    <p:extLst>
      <p:ext uri="{BB962C8B-B14F-4D97-AF65-F5344CB8AC3E}">
        <p14:creationId xmlns:p14="http://schemas.microsoft.com/office/powerpoint/2010/main" val="28752926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srcRect/>
          <a:stretch>
            <a:fillRect/>
          </a:stretch>
        </p:blipFill>
        <p:spPr bwMode="auto">
          <a:xfrm>
            <a:off x="24062" y="0"/>
            <a:ext cx="9144000" cy="6858000"/>
          </a:xfrm>
          <a:prstGeom prst="rect">
            <a:avLst/>
          </a:prstGeom>
          <a:noFill/>
          <a:ln w="9525">
            <a:noFill/>
            <a:miter lim="800000"/>
            <a:headEnd/>
            <a:tailEnd/>
          </a:ln>
        </p:spPr>
      </p:pic>
      <p:sp>
        <p:nvSpPr>
          <p:cNvPr id="8" name="Title 1"/>
          <p:cNvSpPr>
            <a:spLocks noGrp="1"/>
          </p:cNvSpPr>
          <p:nvPr>
            <p:ph type="ctrTitle"/>
          </p:nvPr>
        </p:nvSpPr>
        <p:spPr>
          <a:xfrm>
            <a:off x="749808" y="1261872"/>
            <a:ext cx="8110728" cy="672891"/>
          </a:xfrm>
        </p:spPr>
        <p:txBody>
          <a:bodyPr/>
          <a:lstStyle>
            <a:lvl1pPr algn="r">
              <a:defRPr sz="4000"/>
            </a:lvl1pPr>
          </a:lstStyle>
          <a:p>
            <a:r>
              <a:rPr lang="en-US" dirty="0"/>
              <a:t>Click to edit Master title style</a:t>
            </a:r>
          </a:p>
        </p:txBody>
      </p:sp>
      <p:sp>
        <p:nvSpPr>
          <p:cNvPr id="9" name="Subtitle 2"/>
          <p:cNvSpPr>
            <a:spLocks noGrp="1"/>
          </p:cNvSpPr>
          <p:nvPr>
            <p:ph type="subTitle" idx="1"/>
          </p:nvPr>
        </p:nvSpPr>
        <p:spPr>
          <a:xfrm>
            <a:off x="749808" y="1892808"/>
            <a:ext cx="8110728" cy="871373"/>
          </a:xfrm>
        </p:spPr>
        <p:txBody>
          <a:bodyPr>
            <a:normAutofit/>
          </a:bodyPr>
          <a:lstStyle>
            <a:lvl1pPr marL="0" indent="0" algn="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 name="Picture 3"/>
          <p:cNvPicPr>
            <a:picLocks noChangeAspect="1" noChangeArrowheads="1"/>
          </p:cNvPicPr>
          <p:nvPr userDrawn="1"/>
        </p:nvPicPr>
        <p:blipFill>
          <a:blip r:embed="rId3" cstate="print"/>
          <a:srcRect/>
          <a:stretch>
            <a:fillRect/>
          </a:stretch>
        </p:blipFill>
        <p:spPr bwMode="auto">
          <a:xfrm>
            <a:off x="62608" y="5823283"/>
            <a:ext cx="851692" cy="1027233"/>
          </a:xfrm>
          <a:prstGeom prst="rect">
            <a:avLst/>
          </a:prstGeom>
          <a:noFill/>
          <a:ln w="9525">
            <a:noFill/>
            <a:miter lim="800000"/>
            <a:headEnd/>
            <a:tailEnd/>
          </a:ln>
        </p:spPr>
      </p:pic>
      <p:pic>
        <p:nvPicPr>
          <p:cNvPr id="6" name="Picture 5">
            <a:hlinkClick r:id="rId4"/>
          </p:cNvPr>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317741" y="6014408"/>
            <a:ext cx="1502410" cy="497205"/>
          </a:xfrm>
          <a:prstGeom prst="rect">
            <a:avLst/>
          </a:prstGeom>
          <a:noFill/>
          <a:ln>
            <a:noFill/>
          </a:ln>
        </p:spPr>
      </p:pic>
      <p:pic>
        <p:nvPicPr>
          <p:cNvPr id="7" name="Picture 6" descr="C:\Users\krissta\AppData\Local\Microsoft\Windows\Temporary Internet Files\Content.Outlook\K9J2BXVV\CAPT_CMT_SCIENCE (2).jpg">
            <a:hlinkClick r:id="rId6"/>
          </p:cNvPr>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994669" y="5960543"/>
            <a:ext cx="1487170" cy="497205"/>
          </a:xfrm>
          <a:prstGeom prst="rect">
            <a:avLst/>
          </a:prstGeom>
          <a:noFill/>
          <a:ln>
            <a:noFill/>
          </a:ln>
        </p:spPr>
      </p:pic>
    </p:spTree>
    <p:extLst>
      <p:ext uri="{BB962C8B-B14F-4D97-AF65-F5344CB8AC3E}">
        <p14:creationId xmlns:p14="http://schemas.microsoft.com/office/powerpoint/2010/main" val="4209284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38824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07194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023390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125326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619399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303123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12565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3640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27198" y="6176963"/>
            <a:ext cx="1128673" cy="376806"/>
          </a:xfrm>
          <a:prstGeom prst="rect">
            <a:avLst/>
          </a:prstGeom>
        </p:spPr>
      </p:pic>
    </p:spTree>
    <p:extLst>
      <p:ext uri="{BB962C8B-B14F-4D97-AF65-F5344CB8AC3E}">
        <p14:creationId xmlns:p14="http://schemas.microsoft.com/office/powerpoint/2010/main" val="30591941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Comparison_Three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12383"/>
            <a:ext cx="2560320"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852145"/>
            <a:ext cx="2560320" cy="3951288"/>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3300318" y="1212383"/>
            <a:ext cx="2560320"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3300318" y="1852145"/>
            <a:ext cx="2560320" cy="3951288"/>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0"/>
          </p:nvPr>
        </p:nvSpPr>
        <p:spPr>
          <a:xfrm>
            <a:off x="6126480" y="1212383"/>
            <a:ext cx="2560320"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Content Placeholder 5"/>
          <p:cNvSpPr>
            <a:spLocks noGrp="1"/>
          </p:cNvSpPr>
          <p:nvPr>
            <p:ph sz="quarter" idx="11"/>
          </p:nvPr>
        </p:nvSpPr>
        <p:spPr>
          <a:xfrm>
            <a:off x="6126480" y="1852145"/>
            <a:ext cx="2560320" cy="3951288"/>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080485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493776" y="344778"/>
            <a:ext cx="8257032" cy="769441"/>
          </a:xfrm>
        </p:spPr>
        <p:txBody>
          <a:bodyPr>
            <a:noAutofit/>
          </a:bodyPr>
          <a:lstStyle>
            <a:lvl1pPr algn="r">
              <a:defRPr sz="44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493776" y="978408"/>
            <a:ext cx="8257032" cy="1209164"/>
          </a:xfrm>
        </p:spPr>
        <p:txBody>
          <a:bodyPr>
            <a:normAutofit/>
          </a:bodyPr>
          <a:lstStyle>
            <a:lvl1pPr marL="0" indent="0" algn="r">
              <a:spcBef>
                <a:spcPts val="0"/>
              </a:spcBef>
              <a:buNone/>
              <a:defRPr sz="30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Text Placeholder 9"/>
          <p:cNvSpPr>
            <a:spLocks noGrp="1"/>
          </p:cNvSpPr>
          <p:nvPr>
            <p:ph type="body" sz="quarter" idx="13"/>
          </p:nvPr>
        </p:nvSpPr>
        <p:spPr>
          <a:xfrm>
            <a:off x="1387475" y="4733925"/>
            <a:ext cx="7299325" cy="967628"/>
          </a:xfrm>
        </p:spPr>
        <p:txBody>
          <a:bodyPr>
            <a:noAutofit/>
          </a:bodyPr>
          <a:lstStyle>
            <a:lvl1pPr marL="0" indent="0" algn="r">
              <a:spcBef>
                <a:spcPts val="0"/>
              </a:spcBef>
              <a:buNone/>
              <a:defRPr sz="2400" b="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p:txBody>
      </p:sp>
      <p:sp>
        <p:nvSpPr>
          <p:cNvPr id="6" name="Date Placeholder 3"/>
          <p:cNvSpPr>
            <a:spLocks noGrp="1"/>
          </p:cNvSpPr>
          <p:nvPr>
            <p:ph type="dt" sz="half" idx="14"/>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717AD8B5-E574-4C36-98D5-39BD75E091DF}" type="datetime1">
              <a:rPr lang="en-US" sz="1800">
                <a:solidFill>
                  <a:srgbClr val="63666A"/>
                </a:solidFill>
              </a:rPr>
              <a:pPr defTabSz="457200">
                <a:defRPr/>
              </a:pPr>
              <a:t>1/20/2021</a:t>
            </a:fld>
            <a:endParaRPr lang="en-US" sz="1800" dirty="0">
              <a:solidFill>
                <a:srgbClr val="63666A"/>
              </a:solidFill>
            </a:endParaRPr>
          </a:p>
        </p:txBody>
      </p:sp>
      <p:sp>
        <p:nvSpPr>
          <p:cNvPr id="7" name="Footer Placeholder 4"/>
          <p:cNvSpPr>
            <a:spLocks noGrp="1"/>
          </p:cNvSpPr>
          <p:nvPr>
            <p:ph type="ftr" sz="quarter" idx="15"/>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a:defRPr/>
            </a:pPr>
            <a:endParaRPr lang="en-US" sz="1800" dirty="0">
              <a:solidFill>
                <a:srgbClr val="63666A"/>
              </a:solidFill>
            </a:endParaRPr>
          </a:p>
        </p:txBody>
      </p:sp>
      <p:sp>
        <p:nvSpPr>
          <p:cNvPr id="8" name="Slide Number Placeholder 5"/>
          <p:cNvSpPr>
            <a:spLocks noGrp="1"/>
          </p:cNvSpPr>
          <p:nvPr>
            <p:ph type="sldNum" sz="quarter" idx="16"/>
          </p:nvPr>
        </p:nvSpPr>
        <p:spPr>
          <a:xfrm>
            <a:off x="6553200" y="6356350"/>
            <a:ext cx="2133600" cy="365125"/>
          </a:xfrm>
          <a:prstGeom prst="rect">
            <a:avLst/>
          </a:prstGeom>
        </p:spPr>
        <p:txBody>
          <a:bodyPr/>
          <a:lstStyle>
            <a:lvl1pPr>
              <a:defRPr/>
            </a:lvl1pPr>
          </a:lstStyle>
          <a:p>
            <a:pPr>
              <a:defRPr/>
            </a:pPr>
            <a:r>
              <a:rPr lang="en-US" dirty="0"/>
              <a:t>Slide </a:t>
            </a:r>
            <a:fld id="{542D788D-9E5F-4927-8568-E777316EE2BA}" type="slidenum">
              <a:rPr lang="en-US"/>
              <a:pPr>
                <a:defRPr/>
              </a:pPr>
              <a:t>‹#›</a:t>
            </a:fld>
            <a:endParaRPr lang="en-US" dirty="0"/>
          </a:p>
        </p:txBody>
      </p:sp>
    </p:spTree>
    <p:extLst>
      <p:ext uri="{BB962C8B-B14F-4D97-AF65-F5344CB8AC3E}">
        <p14:creationId xmlns:p14="http://schemas.microsoft.com/office/powerpoint/2010/main" val="10124276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ctr" defTabSz="457200" rtl="0" eaLnBrk="1" latinLnBrk="0" hangingPunct="1">
              <a:spcBef>
                <a:spcPct val="0"/>
              </a:spcBef>
              <a:buNone/>
              <a:defRPr lang="en-US" sz="3200" kern="1200" dirty="0">
                <a:solidFill>
                  <a:schemeClr val="accent4"/>
                </a:solidFill>
                <a:latin typeface="Franklin Gothic Book" pitchFamily="34" charset="0"/>
                <a:ea typeface="+mj-ea"/>
                <a:cs typeface="Franklin Gothic Book"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457200" indent="-457200" algn="l" defTabSz="457200" rtl="0" eaLnBrk="1" latinLnBrk="0" hangingPunct="1">
              <a:lnSpc>
                <a:spcPct val="90000"/>
              </a:lnSpc>
              <a:spcBef>
                <a:spcPts val="568"/>
              </a:spcBef>
              <a:buClr>
                <a:srgbClr val="299D37"/>
              </a:buClr>
              <a:buSzPct val="150000"/>
              <a:buFont typeface="Arial"/>
              <a:buChar char="•"/>
              <a:defRPr lang="en-US" sz="3200" kern="1200" dirty="0" smtClean="0">
                <a:solidFill>
                  <a:schemeClr val="tx1"/>
                </a:solidFill>
                <a:latin typeface="Franklin Gothic Book"/>
                <a:ea typeface="+mn-ea"/>
                <a:cs typeface="Franklin Gothic Book"/>
              </a:defRPr>
            </a:lvl1pPr>
            <a:lvl2pPr>
              <a:lnSpc>
                <a:spcPct val="90000"/>
              </a:lnSpc>
              <a:spcBef>
                <a:spcPts val="568"/>
              </a:spcBef>
              <a:defRPr>
                <a:solidFill>
                  <a:schemeClr val="tx1"/>
                </a:solidFill>
              </a:defRPr>
            </a:lvl2pPr>
            <a:lvl3pPr>
              <a:lnSpc>
                <a:spcPct val="90000"/>
              </a:lnSpc>
              <a:spcBef>
                <a:spcPts val="568"/>
              </a:spcBef>
              <a:defRPr>
                <a:solidFill>
                  <a:schemeClr val="tx1"/>
                </a:solidFill>
              </a:defRPr>
            </a:lvl3pPr>
            <a:lvl4pPr>
              <a:lnSpc>
                <a:spcPct val="90000"/>
              </a:lnSpc>
              <a:spcBef>
                <a:spcPts val="568"/>
              </a:spcBef>
              <a:defRPr>
                <a:solidFill>
                  <a:schemeClr val="tx1"/>
                </a:solidFill>
              </a:defRPr>
            </a:lvl4pPr>
            <a:lvl5pPr>
              <a:lnSpc>
                <a:spcPct val="90000"/>
              </a:lnSpc>
              <a:spcBef>
                <a:spcPts val="568"/>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a:xfrm>
            <a:off x="6642100" y="6407150"/>
            <a:ext cx="2133600" cy="365125"/>
          </a:xfrm>
          <a:prstGeom prst="rect">
            <a:avLst/>
          </a:prstGeom>
        </p:spPr>
        <p:txBody>
          <a:bodyPr/>
          <a:lstStyle>
            <a:lvl1pPr>
              <a:defRPr sz="1400" b="0">
                <a:solidFill>
                  <a:srgbClr val="9EA0A1"/>
                </a:solidFill>
                <a:latin typeface="Arial Black" pitchFamily="34" charset="0"/>
              </a:defRPr>
            </a:lvl1pPr>
          </a:lstStyle>
          <a:p>
            <a:pPr>
              <a:defRPr/>
            </a:pPr>
            <a:r>
              <a:rPr lang="en-US" dirty="0"/>
              <a:t>Slide </a:t>
            </a:r>
            <a:fld id="{B8666373-50CA-437B-8CE4-DDE4291F9EC3}" type="slidenum">
              <a:rPr lang="en-US"/>
              <a:pPr>
                <a:defRPr/>
              </a:pPr>
              <a:t>‹#›</a:t>
            </a:fld>
            <a:endParaRPr lang="en-US" dirty="0"/>
          </a:p>
        </p:txBody>
      </p:sp>
    </p:spTree>
    <p:extLst>
      <p:ext uri="{BB962C8B-B14F-4D97-AF65-F5344CB8AC3E}">
        <p14:creationId xmlns:p14="http://schemas.microsoft.com/office/powerpoint/2010/main" val="2611141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Title 1"/>
          <p:cNvSpPr>
            <a:spLocks noGrp="1"/>
          </p:cNvSpPr>
          <p:nvPr>
            <p:ph type="ctrTitle"/>
          </p:nvPr>
        </p:nvSpPr>
        <p:spPr>
          <a:xfrm>
            <a:off x="749808" y="1261872"/>
            <a:ext cx="8110728" cy="672891"/>
          </a:xfrm>
        </p:spPr>
        <p:txBody>
          <a:bodyPr/>
          <a:lstStyle>
            <a:lvl1pPr algn="r">
              <a:defRPr sz="4000"/>
            </a:lvl1pPr>
          </a:lstStyle>
          <a:p>
            <a:r>
              <a:rPr lang="en-US" dirty="0"/>
              <a:t>Click to edit Master title style</a:t>
            </a:r>
          </a:p>
        </p:txBody>
      </p:sp>
      <p:sp>
        <p:nvSpPr>
          <p:cNvPr id="9" name="Subtitle 2"/>
          <p:cNvSpPr>
            <a:spLocks noGrp="1"/>
          </p:cNvSpPr>
          <p:nvPr>
            <p:ph type="subTitle" idx="1"/>
          </p:nvPr>
        </p:nvSpPr>
        <p:spPr>
          <a:xfrm>
            <a:off x="749808" y="1892808"/>
            <a:ext cx="8110728" cy="871373"/>
          </a:xfrm>
        </p:spPr>
        <p:txBody>
          <a:bodyPr>
            <a:normAutofit/>
          </a:bodyPr>
          <a:lstStyle>
            <a:lvl1pPr marL="0" indent="0" algn="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20C226DE-6BD5-4013-8E08-88533A4AF3A9}" type="datetime1">
              <a:rPr lang="en-US" sz="1800">
                <a:solidFill>
                  <a:srgbClr val="63666A"/>
                </a:solidFill>
              </a:rPr>
              <a:pPr defTabSz="457200">
                <a:defRPr/>
              </a:pPr>
              <a:t>1/20/2021</a:t>
            </a:fld>
            <a:endParaRPr lang="en-US" sz="1800" dirty="0">
              <a:solidFill>
                <a:srgbClr val="63666A"/>
              </a:solidFill>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a:defRPr/>
            </a:pPr>
            <a:endParaRPr lang="en-US" sz="1800" dirty="0">
              <a:solidFill>
                <a:srgbClr val="63666A"/>
              </a:solidFill>
            </a:endParaRPr>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r>
              <a:rPr lang="en-US" dirty="0"/>
              <a:t>Slide </a:t>
            </a:r>
            <a:fld id="{8D94BF6C-BA38-4BD8-AAF0-DA20069FB4B3}" type="slidenum">
              <a:rPr lang="en-US"/>
              <a:pPr>
                <a:defRPr/>
              </a:pPr>
              <a:t>‹#›</a:t>
            </a:fld>
            <a:endParaRPr lang="en-US" dirty="0"/>
          </a:p>
        </p:txBody>
      </p:sp>
    </p:spTree>
    <p:extLst>
      <p:ext uri="{BB962C8B-B14F-4D97-AF65-F5344CB8AC3E}">
        <p14:creationId xmlns:p14="http://schemas.microsoft.com/office/powerpoint/2010/main" val="3822402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5A6DC415-D5A3-426D-9FE2-66A9D7B80791}" type="datetime1">
              <a:rPr lang="en-US" sz="1800">
                <a:solidFill>
                  <a:srgbClr val="63666A"/>
                </a:solidFill>
              </a:rPr>
              <a:pPr defTabSz="457200">
                <a:defRPr/>
              </a:pPr>
              <a:t>1/20/2021</a:t>
            </a:fld>
            <a:endParaRPr lang="en-US" sz="1800" dirty="0">
              <a:solidFill>
                <a:srgbClr val="63666A"/>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a:defRPr/>
            </a:pPr>
            <a:endParaRPr lang="en-US" sz="1800" dirty="0">
              <a:solidFill>
                <a:srgbClr val="63666A"/>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r>
              <a:rPr lang="en-US" dirty="0"/>
              <a:t>Slide </a:t>
            </a:r>
            <a:fld id="{DB7CD1EA-8F66-465F-AFC8-22ACA936CD84}" type="slidenum">
              <a:rPr lang="en-US"/>
              <a:pPr>
                <a:defRPr/>
              </a:pPr>
              <a:t>‹#›</a:t>
            </a:fld>
            <a:endParaRPr lang="en-US" dirty="0"/>
          </a:p>
        </p:txBody>
      </p:sp>
    </p:spTree>
    <p:extLst>
      <p:ext uri="{BB962C8B-B14F-4D97-AF65-F5344CB8AC3E}">
        <p14:creationId xmlns:p14="http://schemas.microsoft.com/office/powerpoint/2010/main" val="20702747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BF15F6BD-F787-405A-85F0-28C11CDA3415}" type="datetime1">
              <a:rPr lang="en-US" sz="1800">
                <a:solidFill>
                  <a:srgbClr val="63666A"/>
                </a:solidFill>
              </a:rPr>
              <a:pPr defTabSz="457200">
                <a:defRPr/>
              </a:pPr>
              <a:t>1/20/2021</a:t>
            </a:fld>
            <a:endParaRPr lang="en-US" sz="1800" dirty="0">
              <a:solidFill>
                <a:srgbClr val="63666A"/>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a:defRPr/>
            </a:pPr>
            <a:endParaRPr lang="en-US" sz="1800" dirty="0">
              <a:solidFill>
                <a:srgbClr val="63666A"/>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solidFill>
                  <a:srgbClr val="9EA0A1"/>
                </a:solidFill>
                <a:latin typeface="Arial Black" pitchFamily="34" charset="0"/>
              </a:defRPr>
            </a:lvl1pPr>
          </a:lstStyle>
          <a:p>
            <a:pPr>
              <a:defRPr/>
            </a:pPr>
            <a:r>
              <a:rPr lang="en-US" dirty="0"/>
              <a:t>Slide </a:t>
            </a:r>
            <a:fld id="{360B6BFE-A3F7-4850-81CC-2B2F3A03155A}" type="slidenum">
              <a:rPr lang="en-US"/>
              <a:pPr>
                <a:defRPr/>
              </a:pPr>
              <a:t>‹#›</a:t>
            </a:fld>
            <a:endParaRPr lang="en-US" dirty="0"/>
          </a:p>
        </p:txBody>
      </p:sp>
    </p:spTree>
    <p:extLst>
      <p:ext uri="{BB962C8B-B14F-4D97-AF65-F5344CB8AC3E}">
        <p14:creationId xmlns:p14="http://schemas.microsoft.com/office/powerpoint/2010/main" val="13272442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F9771603-2F8C-4954-B648-5464AE3FC273}" type="datetime1">
              <a:rPr lang="en-US" sz="1800">
                <a:solidFill>
                  <a:srgbClr val="63666A"/>
                </a:solidFill>
              </a:rPr>
              <a:pPr defTabSz="457200">
                <a:defRPr/>
              </a:pPr>
              <a:t>1/20/2021</a:t>
            </a:fld>
            <a:endParaRPr lang="en-US" sz="1800" dirty="0">
              <a:solidFill>
                <a:srgbClr val="63666A"/>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a:defRPr/>
            </a:pPr>
            <a:endParaRPr lang="en-US" sz="1800" dirty="0">
              <a:solidFill>
                <a:srgbClr val="63666A"/>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vl1pPr>
          </a:lstStyle>
          <a:p>
            <a:pPr>
              <a:defRPr/>
            </a:pPr>
            <a:r>
              <a:rPr lang="en-US" dirty="0"/>
              <a:t>Slide </a:t>
            </a:r>
            <a:fld id="{4999B1A0-2B1B-42EE-A0D3-67F2E8A9C119}" type="slidenum">
              <a:rPr lang="en-US"/>
              <a:pPr>
                <a:defRPr/>
              </a:pPr>
              <a:t>‹#›</a:t>
            </a:fld>
            <a:endParaRPr lang="en-US" dirty="0"/>
          </a:p>
        </p:txBody>
      </p:sp>
    </p:spTree>
    <p:extLst>
      <p:ext uri="{BB962C8B-B14F-4D97-AF65-F5344CB8AC3E}">
        <p14:creationId xmlns:p14="http://schemas.microsoft.com/office/powerpoint/2010/main" val="27482608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25AAFF91-BC03-443D-B994-3158DD3434A3}" type="datetime1">
              <a:rPr lang="en-US" sz="1800">
                <a:solidFill>
                  <a:srgbClr val="63666A"/>
                </a:solidFill>
              </a:rPr>
              <a:pPr defTabSz="457200">
                <a:defRPr/>
              </a:pPr>
              <a:t>1/20/2021</a:t>
            </a:fld>
            <a:endParaRPr lang="en-US" sz="1800" dirty="0">
              <a:solidFill>
                <a:srgbClr val="63666A"/>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a:defRPr/>
            </a:pPr>
            <a:endParaRPr lang="en-US" sz="1800" dirty="0">
              <a:solidFill>
                <a:srgbClr val="63666A"/>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vl1pPr>
          </a:lstStyle>
          <a:p>
            <a:pPr>
              <a:defRPr/>
            </a:pPr>
            <a:r>
              <a:rPr lang="en-US" dirty="0"/>
              <a:t>Slide </a:t>
            </a:r>
            <a:fld id="{25C9EC21-E7BA-4A17-AB64-D1D09AD6D115}" type="slidenum">
              <a:rPr lang="en-US"/>
              <a:pPr>
                <a:defRPr/>
              </a:pPr>
              <a:t>‹#›</a:t>
            </a:fld>
            <a:endParaRPr lang="en-US" dirty="0"/>
          </a:p>
        </p:txBody>
      </p:sp>
    </p:spTree>
    <p:extLst>
      <p:ext uri="{BB962C8B-B14F-4D97-AF65-F5344CB8AC3E}">
        <p14:creationId xmlns:p14="http://schemas.microsoft.com/office/powerpoint/2010/main" val="37229830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EF941268-B03F-4F54-8D4B-15272FFE1974}" type="datetime1">
              <a:rPr lang="en-US" sz="1800">
                <a:solidFill>
                  <a:srgbClr val="63666A"/>
                </a:solidFill>
              </a:rPr>
              <a:pPr defTabSz="457200">
                <a:defRPr/>
              </a:pPr>
              <a:t>1/20/2021</a:t>
            </a:fld>
            <a:endParaRPr lang="en-US" sz="1800" dirty="0">
              <a:solidFill>
                <a:srgbClr val="63666A"/>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a:defRPr/>
            </a:pPr>
            <a:endParaRPr lang="en-US" sz="1800" dirty="0">
              <a:solidFill>
                <a:srgbClr val="63666A"/>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r>
              <a:rPr lang="en-US" dirty="0"/>
              <a:t>Slide </a:t>
            </a:r>
            <a:fld id="{2413A7C5-7682-4CA6-AC8A-37B2DA2DBE79}" type="slidenum">
              <a:rPr lang="en-US"/>
              <a:pPr>
                <a:defRPr/>
              </a:pPr>
              <a:t>‹#›</a:t>
            </a:fld>
            <a:endParaRPr lang="en-US" dirty="0"/>
          </a:p>
        </p:txBody>
      </p:sp>
    </p:spTree>
    <p:extLst>
      <p:ext uri="{BB962C8B-B14F-4D97-AF65-F5344CB8AC3E}">
        <p14:creationId xmlns:p14="http://schemas.microsoft.com/office/powerpoint/2010/main" val="19957515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0C60F69B-F6ED-4BD3-9656-0203EA9C2509}" type="datetime1">
              <a:rPr lang="en-US" sz="1800">
                <a:solidFill>
                  <a:srgbClr val="63666A"/>
                </a:solidFill>
              </a:rPr>
              <a:pPr defTabSz="457200">
                <a:defRPr/>
              </a:pPr>
              <a:t>1/20/2021</a:t>
            </a:fld>
            <a:endParaRPr lang="en-US" sz="1800" dirty="0">
              <a:solidFill>
                <a:srgbClr val="63666A"/>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a:defRPr/>
            </a:pPr>
            <a:endParaRPr lang="en-US" sz="1800" dirty="0">
              <a:solidFill>
                <a:srgbClr val="63666A"/>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r>
              <a:rPr lang="en-US" dirty="0"/>
              <a:t>Slide </a:t>
            </a:r>
            <a:fld id="{B3AEE53C-C50B-45E7-9DF1-BA9B088E54F9}" type="slidenum">
              <a:rPr lang="en-US"/>
              <a:pPr>
                <a:defRPr/>
              </a:pPr>
              <a:t>‹#›</a:t>
            </a:fld>
            <a:endParaRPr lang="en-US" dirty="0"/>
          </a:p>
        </p:txBody>
      </p:sp>
    </p:spTree>
    <p:extLst>
      <p:ext uri="{BB962C8B-B14F-4D97-AF65-F5344CB8AC3E}">
        <p14:creationId xmlns:p14="http://schemas.microsoft.com/office/powerpoint/2010/main" val="3795008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CBF247-9942-4816-A3EB-7F8E3BC7FE56}" type="datetimeFigureOut">
              <a:rPr lang="en-US" smtClean="0"/>
              <a:t>1/20/2021</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47685948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6B03CAE3-79C8-4339-BC00-32B75D0276C9}" type="datetime1">
              <a:rPr lang="en-US" sz="1800">
                <a:solidFill>
                  <a:srgbClr val="63666A"/>
                </a:solidFill>
              </a:rPr>
              <a:pPr defTabSz="457200">
                <a:defRPr/>
              </a:pPr>
              <a:t>1/20/2021</a:t>
            </a:fld>
            <a:endParaRPr lang="en-US" sz="1800" dirty="0">
              <a:solidFill>
                <a:srgbClr val="63666A"/>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a:defRPr/>
            </a:pPr>
            <a:endParaRPr lang="en-US" sz="1800" dirty="0">
              <a:solidFill>
                <a:srgbClr val="63666A"/>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r>
              <a:rPr lang="en-US" dirty="0"/>
              <a:t>Slide </a:t>
            </a:r>
            <a:fld id="{85D78ECA-2BF6-4178-9B6D-A83DB747A170}" type="slidenum">
              <a:rPr lang="en-US"/>
              <a:pPr>
                <a:defRPr/>
              </a:pPr>
              <a:t>‹#›</a:t>
            </a:fld>
            <a:endParaRPr lang="en-US" dirty="0"/>
          </a:p>
        </p:txBody>
      </p:sp>
    </p:spTree>
    <p:extLst>
      <p:ext uri="{BB962C8B-B14F-4D97-AF65-F5344CB8AC3E}">
        <p14:creationId xmlns:p14="http://schemas.microsoft.com/office/powerpoint/2010/main" val="36902482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02B9042C-E543-4D72-9825-4EFEDE3C67D0}" type="datetime1">
              <a:rPr lang="en-US" sz="1800">
                <a:solidFill>
                  <a:srgbClr val="63666A"/>
                </a:solidFill>
              </a:rPr>
              <a:pPr defTabSz="457200">
                <a:defRPr/>
              </a:pPr>
              <a:t>1/20/2021</a:t>
            </a:fld>
            <a:endParaRPr lang="en-US" sz="1800" dirty="0">
              <a:solidFill>
                <a:srgbClr val="63666A"/>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a:defRPr/>
            </a:pPr>
            <a:endParaRPr lang="en-US" sz="1800" dirty="0">
              <a:solidFill>
                <a:srgbClr val="63666A"/>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r>
              <a:rPr lang="en-US" dirty="0"/>
              <a:t>Slide </a:t>
            </a:r>
            <a:fld id="{DB0A7BF7-646A-4ED8-A59E-B07E07B0838C}" type="slidenum">
              <a:rPr lang="en-US"/>
              <a:pPr>
                <a:defRPr/>
              </a:pPr>
              <a:t>‹#›</a:t>
            </a:fld>
            <a:endParaRPr lang="en-US" dirty="0"/>
          </a:p>
        </p:txBody>
      </p:sp>
    </p:spTree>
    <p:extLst>
      <p:ext uri="{BB962C8B-B14F-4D97-AF65-F5344CB8AC3E}">
        <p14:creationId xmlns:p14="http://schemas.microsoft.com/office/powerpoint/2010/main" val="12787267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Comparison_Three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12383"/>
            <a:ext cx="2560320"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852145"/>
            <a:ext cx="2560320" cy="3951288"/>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3300318" y="1212383"/>
            <a:ext cx="2560320"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3300318" y="1852145"/>
            <a:ext cx="2560320" cy="3951288"/>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0"/>
          </p:nvPr>
        </p:nvSpPr>
        <p:spPr>
          <a:xfrm>
            <a:off x="6126480" y="1212383"/>
            <a:ext cx="2560320"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Content Placeholder 5"/>
          <p:cNvSpPr>
            <a:spLocks noGrp="1"/>
          </p:cNvSpPr>
          <p:nvPr>
            <p:ph sz="quarter" idx="11"/>
          </p:nvPr>
        </p:nvSpPr>
        <p:spPr>
          <a:xfrm>
            <a:off x="6126480" y="1852145"/>
            <a:ext cx="2560320" cy="3951288"/>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580151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5" name="Rectangle 4"/>
          <p:cNvSpPr/>
          <p:nvPr userDrawn="1"/>
        </p:nvSpPr>
        <p:spPr>
          <a:xfrm>
            <a:off x="8629884" y="6436903"/>
            <a:ext cx="372218" cy="276999"/>
          </a:xfrm>
          <a:prstGeom prst="rect">
            <a:avLst/>
          </a:prstGeom>
        </p:spPr>
        <p:txBody>
          <a:bodyPr wrap="none">
            <a:spAutoFit/>
          </a:bodyPr>
          <a:lstStyle/>
          <a:p>
            <a:fld id="{C03B3B3E-DAB8-4A71-A4FB-E24968021C5B}" type="slidenum">
              <a:rPr lang="en-US" sz="1200" baseline="0" smtClean="0">
                <a:solidFill>
                  <a:schemeClr val="bg1">
                    <a:lumMod val="65000"/>
                  </a:schemeClr>
                </a:solidFill>
              </a:rPr>
              <a:t>‹#›</a:t>
            </a:fld>
            <a:endParaRPr lang="en-US" sz="1200" baseline="0" dirty="0">
              <a:solidFill>
                <a:schemeClr val="bg1">
                  <a:lumMod val="65000"/>
                </a:schemeClr>
              </a:solidFill>
            </a:endParaRPr>
          </a:p>
        </p:txBody>
      </p:sp>
    </p:spTree>
    <p:extLst>
      <p:ext uri="{BB962C8B-B14F-4D97-AF65-F5344CB8AC3E}">
        <p14:creationId xmlns:p14="http://schemas.microsoft.com/office/powerpoint/2010/main" val="29933186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9225837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1"/>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5307253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3855195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Large Graphic">
    <p:spTree>
      <p:nvGrpSpPr>
        <p:cNvPr id="1" name=""/>
        <p:cNvGrpSpPr/>
        <p:nvPr/>
      </p:nvGrpSpPr>
      <p:grpSpPr>
        <a:xfrm>
          <a:off x="0" y="0"/>
          <a:ext cx="0" cy="0"/>
          <a:chOff x="0" y="0"/>
          <a:chExt cx="0" cy="0"/>
        </a:xfrm>
      </p:grpSpPr>
      <p:grpSp>
        <p:nvGrpSpPr>
          <p:cNvPr id="4" name="Group 3"/>
          <p:cNvGrpSpPr/>
          <p:nvPr userDrawn="1"/>
        </p:nvGrpSpPr>
        <p:grpSpPr>
          <a:xfrm>
            <a:off x="0" y="0"/>
            <a:ext cx="9235440" cy="6913014"/>
            <a:chOff x="0" y="0"/>
            <a:chExt cx="9235440" cy="6913014"/>
          </a:xfrm>
        </p:grpSpPr>
        <p:pic>
          <p:nvPicPr>
            <p:cNvPr id="5" name="Picture 4" descr="2201 AIR Corporate Template Bkg Slide.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296" t="312" r="170" b="348"/>
            <a:stretch/>
          </p:blipFill>
          <p:spPr>
            <a:xfrm>
              <a:off x="0" y="0"/>
              <a:ext cx="9235440" cy="6913014"/>
            </a:xfrm>
            <a:prstGeom prst="rect">
              <a:avLst/>
            </a:prstGeom>
          </p:spPr>
        </p:pic>
        <p:sp>
          <p:nvSpPr>
            <p:cNvPr id="6" name="Rectangle 5"/>
            <p:cNvSpPr/>
            <p:nvPr userDrawn="1"/>
          </p:nvSpPr>
          <p:spPr bwMode="gray">
            <a:xfrm>
              <a:off x="0" y="1701579"/>
              <a:ext cx="9235440" cy="2623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grpSp>
      <p:sp>
        <p:nvSpPr>
          <p:cNvPr id="3" name="Title 2"/>
          <p:cNvSpPr>
            <a:spLocks noGrp="1"/>
          </p:cNvSpPr>
          <p:nvPr>
            <p:ph type="title"/>
          </p:nvPr>
        </p:nvSpPr>
        <p:spPr/>
        <p:txBody>
          <a:bodyPr anchor="t" anchorCtr="0"/>
          <a:lstStyle/>
          <a:p>
            <a:r>
              <a:rPr lang="en-US" dirty="0"/>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4115672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307314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FD2F655-654E-46CD-8666-FCEAA29ECF44}" type="datetimeFigureOut">
              <a:rPr lang="en-US" smtClean="0"/>
              <a:t>1/20/2021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C92E1CF-CEAA-4270-A7C6-66209D4DB804}" type="slidenum">
              <a:rPr lang="en-US" smtClean="0"/>
              <a:t>‹#›</a:t>
            </a:fld>
            <a:endParaRPr lang="en-US" dirty="0"/>
          </a:p>
        </p:txBody>
      </p:sp>
    </p:spTree>
    <p:extLst>
      <p:ext uri="{BB962C8B-B14F-4D97-AF65-F5344CB8AC3E}">
        <p14:creationId xmlns:p14="http://schemas.microsoft.com/office/powerpoint/2010/main" val="4088743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47634" y="6227797"/>
            <a:ext cx="1128673" cy="376806"/>
          </a:xfrm>
          <a:prstGeom prst="rect">
            <a:avLst/>
          </a:prstGeom>
        </p:spPr>
      </p:pic>
    </p:spTree>
    <p:extLst>
      <p:ext uri="{BB962C8B-B14F-4D97-AF65-F5344CB8AC3E}">
        <p14:creationId xmlns:p14="http://schemas.microsoft.com/office/powerpoint/2010/main" val="231162744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FD2F655-654E-46CD-8666-FCEAA29ECF44}" type="datetimeFigureOut">
              <a:rPr lang="en-US" smtClean="0"/>
              <a:t>1/20/2021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C92E1CF-CEAA-4270-A7C6-66209D4DB804}" type="slidenum">
              <a:rPr lang="en-US" smtClean="0"/>
              <a:t>‹#›</a:t>
            </a:fld>
            <a:endParaRPr lang="en-US" dirty="0"/>
          </a:p>
        </p:txBody>
      </p:sp>
    </p:spTree>
    <p:extLst>
      <p:ext uri="{BB962C8B-B14F-4D97-AF65-F5344CB8AC3E}">
        <p14:creationId xmlns:p14="http://schemas.microsoft.com/office/powerpoint/2010/main" val="87938550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FD2F655-654E-46CD-8666-FCEAA29ECF44}" type="datetimeFigureOut">
              <a:rPr lang="en-US" smtClean="0"/>
              <a:t>1/20/2021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C92E1CF-CEAA-4270-A7C6-66209D4DB804}" type="slidenum">
              <a:rPr lang="en-US" smtClean="0"/>
              <a:t>‹#›</a:t>
            </a:fld>
            <a:endParaRPr lang="en-US" dirty="0"/>
          </a:p>
        </p:txBody>
      </p:sp>
    </p:spTree>
    <p:extLst>
      <p:ext uri="{BB962C8B-B14F-4D97-AF65-F5344CB8AC3E}">
        <p14:creationId xmlns:p14="http://schemas.microsoft.com/office/powerpoint/2010/main" val="17822520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FD2F655-654E-46CD-8666-FCEAA29ECF44}" type="datetimeFigureOut">
              <a:rPr lang="en-US" smtClean="0"/>
              <a:t>1/20/2021</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4C92E1CF-CEAA-4270-A7C6-66209D4DB804}" type="slidenum">
              <a:rPr lang="en-US" smtClean="0"/>
              <a:t>‹#›</a:t>
            </a:fld>
            <a:endParaRPr lang="en-US" dirty="0"/>
          </a:p>
        </p:txBody>
      </p:sp>
    </p:spTree>
    <p:extLst>
      <p:ext uri="{BB962C8B-B14F-4D97-AF65-F5344CB8AC3E}">
        <p14:creationId xmlns:p14="http://schemas.microsoft.com/office/powerpoint/2010/main" val="118448503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FD2F655-654E-46CD-8666-FCEAA29ECF44}" type="datetimeFigureOut">
              <a:rPr lang="en-US" smtClean="0"/>
              <a:t>1/20/2021</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C92E1CF-CEAA-4270-A7C6-66209D4DB804}" type="slidenum">
              <a:rPr lang="en-US" smtClean="0"/>
              <a:t>‹#›</a:t>
            </a:fld>
            <a:endParaRPr lang="en-US" dirty="0"/>
          </a:p>
        </p:txBody>
      </p:sp>
    </p:spTree>
    <p:extLst>
      <p:ext uri="{BB962C8B-B14F-4D97-AF65-F5344CB8AC3E}">
        <p14:creationId xmlns:p14="http://schemas.microsoft.com/office/powerpoint/2010/main" val="146645527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FD2F655-654E-46CD-8666-FCEAA29ECF44}" type="datetimeFigureOut">
              <a:rPr lang="en-US" smtClean="0"/>
              <a:t>1/20/2021</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C92E1CF-CEAA-4270-A7C6-66209D4DB804}" type="slidenum">
              <a:rPr lang="en-US" smtClean="0"/>
              <a:t>‹#›</a:t>
            </a:fld>
            <a:endParaRPr lang="en-US" dirty="0"/>
          </a:p>
        </p:txBody>
      </p:sp>
    </p:spTree>
    <p:extLst>
      <p:ext uri="{BB962C8B-B14F-4D97-AF65-F5344CB8AC3E}">
        <p14:creationId xmlns:p14="http://schemas.microsoft.com/office/powerpoint/2010/main" val="399739978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FD2F655-654E-46CD-8666-FCEAA29ECF44}" type="datetimeFigureOut">
              <a:rPr lang="en-US" smtClean="0"/>
              <a:t>1/20/2021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C92E1CF-CEAA-4270-A7C6-66209D4DB804}" type="slidenum">
              <a:rPr lang="en-US" smtClean="0"/>
              <a:t>‹#›</a:t>
            </a:fld>
            <a:endParaRPr lang="en-US" dirty="0"/>
          </a:p>
        </p:txBody>
      </p:sp>
    </p:spTree>
    <p:extLst>
      <p:ext uri="{BB962C8B-B14F-4D97-AF65-F5344CB8AC3E}">
        <p14:creationId xmlns:p14="http://schemas.microsoft.com/office/powerpoint/2010/main" val="269675090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FD2F655-654E-46CD-8666-FCEAA29ECF44}" type="datetimeFigureOut">
              <a:rPr lang="en-US" smtClean="0"/>
              <a:t>1/20/2021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C92E1CF-CEAA-4270-A7C6-66209D4DB804}" type="slidenum">
              <a:rPr lang="en-US" smtClean="0"/>
              <a:t>‹#›</a:t>
            </a:fld>
            <a:endParaRPr lang="en-US" dirty="0"/>
          </a:p>
        </p:txBody>
      </p:sp>
    </p:spTree>
    <p:extLst>
      <p:ext uri="{BB962C8B-B14F-4D97-AF65-F5344CB8AC3E}">
        <p14:creationId xmlns:p14="http://schemas.microsoft.com/office/powerpoint/2010/main" val="331883758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FD2F655-654E-46CD-8666-FCEAA29ECF44}" type="datetimeFigureOut">
              <a:rPr lang="en-US" smtClean="0"/>
              <a:t>1/20/2021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C92E1CF-CEAA-4270-A7C6-66209D4DB804}" type="slidenum">
              <a:rPr lang="en-US" smtClean="0"/>
              <a:t>‹#›</a:t>
            </a:fld>
            <a:endParaRPr lang="en-US" dirty="0"/>
          </a:p>
        </p:txBody>
      </p:sp>
    </p:spTree>
    <p:extLst>
      <p:ext uri="{BB962C8B-B14F-4D97-AF65-F5344CB8AC3E}">
        <p14:creationId xmlns:p14="http://schemas.microsoft.com/office/powerpoint/2010/main" val="395218813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FD2F655-654E-46CD-8666-FCEAA29ECF44}" type="datetimeFigureOut">
              <a:rPr lang="en-US" smtClean="0"/>
              <a:t>1/20/2021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C92E1CF-CEAA-4270-A7C6-66209D4DB804}" type="slidenum">
              <a:rPr lang="en-US" smtClean="0"/>
              <a:t>‹#›</a:t>
            </a:fld>
            <a:endParaRPr lang="en-US" dirty="0"/>
          </a:p>
        </p:txBody>
      </p:sp>
    </p:spTree>
    <p:extLst>
      <p:ext uri="{BB962C8B-B14F-4D97-AF65-F5344CB8AC3E}">
        <p14:creationId xmlns:p14="http://schemas.microsoft.com/office/powerpoint/2010/main" val="14377667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CF22C45-07AB-419B-88FD-B24B50CF78C2}" type="datetimeFigureOut">
              <a:rPr lang="en-US" smtClean="0"/>
              <a:t>1/20/2021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8A6FC30-2E93-42BB-99B9-B9FAC55A6D6C}" type="slidenum">
              <a:rPr lang="en-US" smtClean="0"/>
              <a:t>‹#›</a:t>
            </a:fld>
            <a:endParaRPr lang="en-US" dirty="0"/>
          </a:p>
        </p:txBody>
      </p:sp>
    </p:spTree>
    <p:extLst>
      <p:ext uri="{BB962C8B-B14F-4D97-AF65-F5344CB8AC3E}">
        <p14:creationId xmlns:p14="http://schemas.microsoft.com/office/powerpoint/2010/main" val="3537837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FCBF247-9942-4816-A3EB-7F8E3BC7FE56}" type="datetimeFigureOut">
              <a:rPr lang="en-US" smtClean="0"/>
              <a:t>1/20/2021</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6097053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83819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CF22C45-07AB-419B-88FD-B24B50CF78C2}" type="datetimeFigureOut">
              <a:rPr lang="en-US" smtClean="0"/>
              <a:t>1/20/2021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8A6FC30-2E93-42BB-99B9-B9FAC55A6D6C}" type="slidenum">
              <a:rPr lang="en-US" smtClean="0"/>
              <a:t>‹#›</a:t>
            </a:fld>
            <a:endParaRPr lang="en-US" dirty="0"/>
          </a:p>
        </p:txBody>
      </p:sp>
    </p:spTree>
    <p:extLst>
      <p:ext uri="{BB962C8B-B14F-4D97-AF65-F5344CB8AC3E}">
        <p14:creationId xmlns:p14="http://schemas.microsoft.com/office/powerpoint/2010/main" val="10902731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CF22C45-07AB-419B-88FD-B24B50CF78C2}" type="datetimeFigureOut">
              <a:rPr lang="en-US" smtClean="0"/>
              <a:t>1/20/2021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8A6FC30-2E93-42BB-99B9-B9FAC55A6D6C}" type="slidenum">
              <a:rPr lang="en-US" smtClean="0"/>
              <a:t>‹#›</a:t>
            </a:fld>
            <a:endParaRPr lang="en-US" dirty="0"/>
          </a:p>
        </p:txBody>
      </p:sp>
    </p:spTree>
    <p:extLst>
      <p:ext uri="{BB962C8B-B14F-4D97-AF65-F5344CB8AC3E}">
        <p14:creationId xmlns:p14="http://schemas.microsoft.com/office/powerpoint/2010/main" val="350454044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CF22C45-07AB-419B-88FD-B24B50CF78C2}" type="datetimeFigureOut">
              <a:rPr lang="en-US" smtClean="0"/>
              <a:t>1/20/2021</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8A6FC30-2E93-42BB-99B9-B9FAC55A6D6C}" type="slidenum">
              <a:rPr lang="en-US" smtClean="0"/>
              <a:t>‹#›</a:t>
            </a:fld>
            <a:endParaRPr lang="en-US" dirty="0"/>
          </a:p>
        </p:txBody>
      </p:sp>
    </p:spTree>
    <p:extLst>
      <p:ext uri="{BB962C8B-B14F-4D97-AF65-F5344CB8AC3E}">
        <p14:creationId xmlns:p14="http://schemas.microsoft.com/office/powerpoint/2010/main" val="361807225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CF22C45-07AB-419B-88FD-B24B50CF78C2}" type="datetimeFigureOut">
              <a:rPr lang="en-US" smtClean="0"/>
              <a:t>1/20/2021</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8A6FC30-2E93-42BB-99B9-B9FAC55A6D6C}" type="slidenum">
              <a:rPr lang="en-US" smtClean="0"/>
              <a:t>‹#›</a:t>
            </a:fld>
            <a:endParaRPr lang="en-US" dirty="0"/>
          </a:p>
        </p:txBody>
      </p:sp>
    </p:spTree>
    <p:extLst>
      <p:ext uri="{BB962C8B-B14F-4D97-AF65-F5344CB8AC3E}">
        <p14:creationId xmlns:p14="http://schemas.microsoft.com/office/powerpoint/2010/main" val="251631345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CF22C45-07AB-419B-88FD-B24B50CF78C2}" type="datetimeFigureOut">
              <a:rPr lang="en-US" smtClean="0"/>
              <a:t>1/20/2021</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8A6FC30-2E93-42BB-99B9-B9FAC55A6D6C}" type="slidenum">
              <a:rPr lang="en-US" smtClean="0"/>
              <a:t>‹#›</a:t>
            </a:fld>
            <a:endParaRPr lang="en-US" dirty="0"/>
          </a:p>
        </p:txBody>
      </p:sp>
    </p:spTree>
    <p:extLst>
      <p:ext uri="{BB962C8B-B14F-4D97-AF65-F5344CB8AC3E}">
        <p14:creationId xmlns:p14="http://schemas.microsoft.com/office/powerpoint/2010/main" val="423835227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CF22C45-07AB-419B-88FD-B24B50CF78C2}" type="datetimeFigureOut">
              <a:rPr lang="en-US" smtClean="0"/>
              <a:t>1/20/2021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8A6FC30-2E93-42BB-99B9-B9FAC55A6D6C}" type="slidenum">
              <a:rPr lang="en-US" smtClean="0"/>
              <a:t>‹#›</a:t>
            </a:fld>
            <a:endParaRPr lang="en-US" dirty="0"/>
          </a:p>
        </p:txBody>
      </p:sp>
    </p:spTree>
    <p:extLst>
      <p:ext uri="{BB962C8B-B14F-4D97-AF65-F5344CB8AC3E}">
        <p14:creationId xmlns:p14="http://schemas.microsoft.com/office/powerpoint/2010/main" val="338814548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CF22C45-07AB-419B-88FD-B24B50CF78C2}" type="datetimeFigureOut">
              <a:rPr lang="en-US" smtClean="0"/>
              <a:t>1/20/2021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8A6FC30-2E93-42BB-99B9-B9FAC55A6D6C}" type="slidenum">
              <a:rPr lang="en-US" smtClean="0"/>
              <a:t>‹#›</a:t>
            </a:fld>
            <a:endParaRPr lang="en-US" dirty="0"/>
          </a:p>
        </p:txBody>
      </p:sp>
    </p:spTree>
    <p:extLst>
      <p:ext uri="{BB962C8B-B14F-4D97-AF65-F5344CB8AC3E}">
        <p14:creationId xmlns:p14="http://schemas.microsoft.com/office/powerpoint/2010/main" val="289547096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CF22C45-07AB-419B-88FD-B24B50CF78C2}" type="datetimeFigureOut">
              <a:rPr lang="en-US" smtClean="0"/>
              <a:t>1/20/2021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8A6FC30-2E93-42BB-99B9-B9FAC55A6D6C}" type="slidenum">
              <a:rPr lang="en-US" smtClean="0"/>
              <a:t>‹#›</a:t>
            </a:fld>
            <a:endParaRPr lang="en-US" dirty="0"/>
          </a:p>
        </p:txBody>
      </p:sp>
    </p:spTree>
    <p:extLst>
      <p:ext uri="{BB962C8B-B14F-4D97-AF65-F5344CB8AC3E}">
        <p14:creationId xmlns:p14="http://schemas.microsoft.com/office/powerpoint/2010/main" val="386472423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CF22C45-07AB-419B-88FD-B24B50CF78C2}" type="datetimeFigureOut">
              <a:rPr lang="en-US" smtClean="0"/>
              <a:t>1/20/2021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8A6FC30-2E93-42BB-99B9-B9FAC55A6D6C}" type="slidenum">
              <a:rPr lang="en-US" smtClean="0"/>
              <a:t>‹#›</a:t>
            </a:fld>
            <a:endParaRPr lang="en-US" dirty="0"/>
          </a:p>
        </p:txBody>
      </p:sp>
    </p:spTree>
    <p:extLst>
      <p:ext uri="{BB962C8B-B14F-4D97-AF65-F5344CB8AC3E}">
        <p14:creationId xmlns:p14="http://schemas.microsoft.com/office/powerpoint/2010/main" val="74798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FCBF247-9942-4816-A3EB-7F8E3BC7FE56}" type="datetimeFigureOut">
              <a:rPr lang="en-US" smtClean="0"/>
              <a:t>1/20/2021</a:t>
            </a:fld>
            <a:endParaRPr lang="en-US" dirty="0"/>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5543685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srcRect/>
          <a:stretch>
            <a:fillRect/>
          </a:stretch>
        </p:blipFill>
        <p:spPr bwMode="auto">
          <a:xfrm>
            <a:off x="24062" y="0"/>
            <a:ext cx="9144000" cy="6858000"/>
          </a:xfrm>
          <a:prstGeom prst="rect">
            <a:avLst/>
          </a:prstGeom>
          <a:noFill/>
          <a:ln w="9525">
            <a:noFill/>
            <a:miter lim="800000"/>
            <a:headEnd/>
            <a:tailEnd/>
          </a:ln>
        </p:spPr>
      </p:pic>
      <p:sp>
        <p:nvSpPr>
          <p:cNvPr id="8" name="Title 1"/>
          <p:cNvSpPr>
            <a:spLocks noGrp="1"/>
          </p:cNvSpPr>
          <p:nvPr>
            <p:ph type="ctrTitle"/>
          </p:nvPr>
        </p:nvSpPr>
        <p:spPr>
          <a:xfrm>
            <a:off x="749808" y="1261872"/>
            <a:ext cx="8110728" cy="672891"/>
          </a:xfrm>
        </p:spPr>
        <p:txBody>
          <a:bodyPr/>
          <a:lstStyle>
            <a:lvl1pPr algn="r">
              <a:defRPr sz="4000"/>
            </a:lvl1pPr>
          </a:lstStyle>
          <a:p>
            <a:r>
              <a:rPr lang="en-US" dirty="0"/>
              <a:t>Click to edit Master title style</a:t>
            </a:r>
          </a:p>
        </p:txBody>
      </p:sp>
      <p:sp>
        <p:nvSpPr>
          <p:cNvPr id="9" name="Subtitle 2"/>
          <p:cNvSpPr>
            <a:spLocks noGrp="1"/>
          </p:cNvSpPr>
          <p:nvPr>
            <p:ph type="subTitle" idx="1"/>
          </p:nvPr>
        </p:nvSpPr>
        <p:spPr>
          <a:xfrm>
            <a:off x="749808" y="1892808"/>
            <a:ext cx="8110728" cy="871373"/>
          </a:xfrm>
        </p:spPr>
        <p:txBody>
          <a:bodyPr>
            <a:normAutofit/>
          </a:bodyPr>
          <a:lstStyle>
            <a:lvl1pPr marL="0" indent="0" algn="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 name="Picture 3"/>
          <p:cNvPicPr>
            <a:picLocks noChangeAspect="1" noChangeArrowheads="1"/>
          </p:cNvPicPr>
          <p:nvPr userDrawn="1"/>
        </p:nvPicPr>
        <p:blipFill>
          <a:blip r:embed="rId3" cstate="print"/>
          <a:srcRect/>
          <a:stretch>
            <a:fillRect/>
          </a:stretch>
        </p:blipFill>
        <p:spPr bwMode="auto">
          <a:xfrm>
            <a:off x="62608" y="5823283"/>
            <a:ext cx="851692" cy="1027233"/>
          </a:xfrm>
          <a:prstGeom prst="rect">
            <a:avLst/>
          </a:prstGeom>
          <a:noFill/>
          <a:ln w="9525">
            <a:noFill/>
            <a:miter lim="800000"/>
            <a:headEnd/>
            <a:tailEnd/>
          </a:ln>
        </p:spPr>
      </p:pic>
      <p:pic>
        <p:nvPicPr>
          <p:cNvPr id="6" name="Picture 5">
            <a:hlinkClick r:id="rId4"/>
          </p:cNvPr>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317741" y="6014408"/>
            <a:ext cx="1502410" cy="497205"/>
          </a:xfrm>
          <a:prstGeom prst="rect">
            <a:avLst/>
          </a:prstGeom>
          <a:noFill/>
          <a:ln>
            <a:noFill/>
          </a:ln>
        </p:spPr>
      </p:pic>
      <p:pic>
        <p:nvPicPr>
          <p:cNvPr id="7" name="Picture 6" descr="C:\Users\krissta\AppData\Local\Microsoft\Windows\Temporary Internet Files\Content.Outlook\K9J2BXVV\CAPT_CMT_SCIENCE (2).jpg">
            <a:hlinkClick r:id="rId6"/>
          </p:cNvPr>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994669" y="5960543"/>
            <a:ext cx="1487170" cy="497205"/>
          </a:xfrm>
          <a:prstGeom prst="rect">
            <a:avLst/>
          </a:prstGeom>
          <a:noFill/>
          <a:ln>
            <a:noFill/>
          </a:ln>
        </p:spPr>
      </p:pic>
    </p:spTree>
    <p:extLst>
      <p:ext uri="{BB962C8B-B14F-4D97-AF65-F5344CB8AC3E}">
        <p14:creationId xmlns:p14="http://schemas.microsoft.com/office/powerpoint/2010/main" val="230240633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565300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cxnSp>
        <p:nvCxnSpPr>
          <p:cNvPr id="7" name="Straight Connector 6"/>
          <p:cNvCxnSpPr/>
          <p:nvPr userDrawn="1"/>
        </p:nvCxnSpPr>
        <p:spPr>
          <a:xfrm flipV="1">
            <a:off x="1254726" y="6650768"/>
            <a:ext cx="7634745" cy="723"/>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4740457" y="6374493"/>
            <a:ext cx="4220006" cy="276999"/>
          </a:xfrm>
          <a:prstGeom prst="rect">
            <a:avLst/>
          </a:prstGeom>
          <a:noFill/>
        </p:spPr>
        <p:txBody>
          <a:bodyPr wrap="square" rtlCol="0">
            <a:spAutoFit/>
          </a:bodyPr>
          <a:lstStyle/>
          <a:p>
            <a:pPr algn="r"/>
            <a:r>
              <a:rPr lang="en-US" sz="1200" spc="50" dirty="0">
                <a:solidFill>
                  <a:srgbClr val="002D73"/>
                </a:solidFill>
                <a:latin typeface="Times New Roman"/>
                <a:cs typeface="Times New Roman"/>
              </a:rPr>
              <a:t>CONNECTICUT STATE DEPARTMENT OF EDUCATION</a:t>
            </a:r>
          </a:p>
        </p:txBody>
      </p:sp>
      <p:pic>
        <p:nvPicPr>
          <p:cNvPr id="9" name="Picture 8" descr="CSDElogo_informal_blu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953" y="5861712"/>
            <a:ext cx="1040773" cy="789779"/>
          </a:xfrm>
          <a:prstGeom prst="rect">
            <a:avLst/>
          </a:prstGeom>
        </p:spPr>
      </p:pic>
    </p:spTree>
    <p:extLst>
      <p:ext uri="{BB962C8B-B14F-4D97-AF65-F5344CB8AC3E}">
        <p14:creationId xmlns:p14="http://schemas.microsoft.com/office/powerpoint/2010/main" val="394163903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FCBF247-9942-4816-A3EB-7F8E3BC7FE56}" type="datetimeFigureOut">
              <a:rPr lang="en-US" smtClean="0">
                <a:solidFill>
                  <a:prstClr val="black">
                    <a:tint val="75000"/>
                  </a:prstClr>
                </a:solidFill>
              </a:rPr>
              <a:pPr/>
              <a:t>1/20/2021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72229481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CBF247-9942-4816-A3EB-7F8E3BC7FE56}" type="datetimeFigureOut">
              <a:rPr lang="en-US" smtClean="0">
                <a:solidFill>
                  <a:prstClr val="black">
                    <a:tint val="75000"/>
                  </a:prstClr>
                </a:solidFill>
              </a:rPr>
              <a:pPr/>
              <a:t>1/20/2021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36343779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56756" y="6250745"/>
            <a:ext cx="1063203" cy="388977"/>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19959" y="6225645"/>
            <a:ext cx="1256225" cy="411925"/>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76184" y="6243204"/>
            <a:ext cx="1128673" cy="376806"/>
          </a:xfrm>
          <a:prstGeom prst="rect">
            <a:avLst/>
          </a:prstGeom>
        </p:spPr>
      </p:pic>
    </p:spTree>
    <p:extLst>
      <p:ext uri="{BB962C8B-B14F-4D97-AF65-F5344CB8AC3E}">
        <p14:creationId xmlns:p14="http://schemas.microsoft.com/office/powerpoint/2010/main" val="96171328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8206" y="6250745"/>
            <a:ext cx="1063203" cy="388977"/>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546489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59855" y="6176963"/>
            <a:ext cx="1128673" cy="376806"/>
          </a:xfrm>
          <a:prstGeom prst="rect">
            <a:avLst/>
          </a:prstGeom>
        </p:spPr>
      </p:pic>
    </p:spTree>
    <p:extLst>
      <p:ext uri="{BB962C8B-B14F-4D97-AF65-F5344CB8AC3E}">
        <p14:creationId xmlns:p14="http://schemas.microsoft.com/office/powerpoint/2010/main" val="89698923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CBF247-9942-4816-A3EB-7F8E3BC7FE56}" type="datetimeFigureOut">
              <a:rPr lang="en-US" smtClean="0">
                <a:solidFill>
                  <a:prstClr val="black">
                    <a:tint val="75000"/>
                  </a:prstClr>
                </a:solidFill>
              </a:rPr>
              <a:pPr/>
              <a:t>1/20/2021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359373043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677" y="6235961"/>
            <a:ext cx="1128673" cy="376806"/>
          </a:xfrm>
          <a:prstGeom prst="rect">
            <a:avLst/>
          </a:prstGeom>
        </p:spPr>
      </p:pic>
    </p:spTree>
    <p:extLst>
      <p:ext uri="{BB962C8B-B14F-4D97-AF65-F5344CB8AC3E}">
        <p14:creationId xmlns:p14="http://schemas.microsoft.com/office/powerpoint/2010/main" val="3632209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92.xml"/><Relationship Id="rId2" Type="http://schemas.openxmlformats.org/officeDocument/2006/relationships/slideLayout" Target="../slideLayouts/slideLayout91.xml"/><Relationship Id="rId1" Type="http://schemas.openxmlformats.org/officeDocument/2006/relationships/slideLayout" Target="../slideLayouts/slideLayout90.xml"/><Relationship Id="rId5" Type="http://schemas.openxmlformats.org/officeDocument/2006/relationships/image" Target="../media/image13.jpeg"/><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18" Type="http://schemas.openxmlformats.org/officeDocument/2006/relationships/theme" Target="../theme/theme13.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17" Type="http://schemas.openxmlformats.org/officeDocument/2006/relationships/slideLayout" Target="../slideLayouts/slideLayout109.xml"/><Relationship Id="rId2" Type="http://schemas.openxmlformats.org/officeDocument/2006/relationships/slideLayout" Target="../slideLayouts/slideLayout94.xml"/><Relationship Id="rId16" Type="http://schemas.openxmlformats.org/officeDocument/2006/relationships/slideLayout" Target="../slideLayouts/slideLayout108.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5" Type="http://schemas.openxmlformats.org/officeDocument/2006/relationships/slideLayout" Target="../slideLayouts/slideLayout107.xml"/><Relationship Id="rId10" Type="http://schemas.openxmlformats.org/officeDocument/2006/relationships/slideLayout" Target="../slideLayouts/slideLayout102.xml"/><Relationship Id="rId19" Type="http://schemas.openxmlformats.org/officeDocument/2006/relationships/image" Target="../media/image1.png"/><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17" Type="http://schemas.openxmlformats.org/officeDocument/2006/relationships/image" Target="../media/image1.png"/><Relationship Id="rId2" Type="http://schemas.openxmlformats.org/officeDocument/2006/relationships/slideLayout" Target="../slideLayouts/slideLayout111.xml"/><Relationship Id="rId16" Type="http://schemas.openxmlformats.org/officeDocument/2006/relationships/theme" Target="../theme/theme14.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5" Type="http://schemas.openxmlformats.org/officeDocument/2006/relationships/slideLayout" Target="../slideLayouts/slideLayout12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slideLayout" Target="../slideLayouts/slideLayout123.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127.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5" Type="http://schemas.openxmlformats.org/officeDocument/2006/relationships/image" Target="../media/image14.png"/><Relationship Id="rId4" Type="http://schemas.openxmlformats.org/officeDocument/2006/relationships/theme" Target="../theme/theme1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6.png"/><Relationship Id="rId2" Type="http://schemas.openxmlformats.org/officeDocument/2006/relationships/slideLayout" Target="../slideLayouts/slideLayout15.xml"/><Relationship Id="rId16" Type="http://schemas.openxmlformats.org/officeDocument/2006/relationships/image" Target="../media/image5.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6.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9.jpeg"/><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hyperlink" Target="http://www.sde.ct.gov/sde/cwp/view.asp?a=2748&amp;Q=335456&amp;PM=1" TargetMode="Externa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4.xml"/><Relationship Id="rId18" Type="http://schemas.openxmlformats.org/officeDocument/2006/relationships/hyperlink" Target="http://www.sde.ct.gov/sde/cwp/view.asp?a=2748&amp;Q=335456&amp;PM=1" TargetMode="Externa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image" Target="../media/image10.png"/><Relationship Id="rId2" Type="http://schemas.openxmlformats.org/officeDocument/2006/relationships/slideLayout" Target="../slideLayouts/slideLayout40.xml"/><Relationship Id="rId16" Type="http://schemas.openxmlformats.org/officeDocument/2006/relationships/hyperlink" Target="http://www.sde.ct.gov/sde/cwp/view.asp?a=2748&amp;Q=335214&amp;PM=1" TargetMode="Externa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image" Target="../media/image6.png"/><Relationship Id="rId10" Type="http://schemas.openxmlformats.org/officeDocument/2006/relationships/slideLayout" Target="../slideLayouts/slideLayout48.xml"/><Relationship Id="rId19" Type="http://schemas.openxmlformats.org/officeDocument/2006/relationships/image" Target="../media/image9.jpeg"/><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5.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5.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image" Target="../media/image5.jpe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65.xml"/><Relationship Id="rId7" Type="http://schemas.openxmlformats.org/officeDocument/2006/relationships/image" Target="../media/image13.jpeg"/><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theme" Target="../theme/theme6.xml"/><Relationship Id="rId5" Type="http://schemas.openxmlformats.org/officeDocument/2006/relationships/slideLayout" Target="../slideLayouts/slideLayout67.xml"/><Relationship Id="rId4"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6.pn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image" Target="../media/image10.png"/><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hyperlink" Target="http://www.sde.ct.gov/sde/cwp/view.asp?a=2748&amp;Q=335214&amp;PM=1" TargetMode="External"/></Relationships>
</file>

<file path=ppt/slideMasters/_rels/slideMaster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CBF247-9942-4816-A3EB-7F8E3BC7FE56}" type="datetimeFigureOut">
              <a:rPr lang="en-US" smtClean="0"/>
              <a:t>1/20/2021</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cxnSp>
        <p:nvCxnSpPr>
          <p:cNvPr id="7" name="Straight Connector 6"/>
          <p:cNvCxnSpPr/>
          <p:nvPr userDrawn="1"/>
        </p:nvCxnSpPr>
        <p:spPr>
          <a:xfrm flipV="1">
            <a:off x="1254726" y="6650768"/>
            <a:ext cx="7634745" cy="723"/>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4572000" y="6356350"/>
            <a:ext cx="4220006" cy="276999"/>
          </a:xfrm>
          <a:prstGeom prst="rect">
            <a:avLst/>
          </a:prstGeom>
          <a:noFill/>
        </p:spPr>
        <p:txBody>
          <a:bodyPr wrap="square" rtlCol="0">
            <a:spAutoFit/>
          </a:bodyPr>
          <a:lstStyle/>
          <a:p>
            <a:pPr algn="r"/>
            <a:r>
              <a:rPr lang="en-US" sz="1200" spc="50" dirty="0">
                <a:solidFill>
                  <a:srgbClr val="002D73"/>
                </a:solidFill>
                <a:latin typeface="Times New Roman"/>
                <a:cs typeface="Times New Roman"/>
              </a:rPr>
              <a:t>CONNECTICUT STATE DEPARTMENT OF EDUCATION</a:t>
            </a:r>
          </a:p>
        </p:txBody>
      </p:sp>
      <p:pic>
        <p:nvPicPr>
          <p:cNvPr id="9" name="Picture 8" descr="CSDElogo_informal_blue.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13953" y="5861712"/>
            <a:ext cx="1040773" cy="789779"/>
          </a:xfrm>
          <a:prstGeom prst="rect">
            <a:avLst/>
          </a:prstGeom>
        </p:spPr>
      </p:pic>
      <p:sp>
        <p:nvSpPr>
          <p:cNvPr id="10" name="Rectangle 9"/>
          <p:cNvSpPr/>
          <p:nvPr userDrawn="1"/>
        </p:nvSpPr>
        <p:spPr>
          <a:xfrm>
            <a:off x="8703362" y="6338931"/>
            <a:ext cx="372218" cy="276999"/>
          </a:xfrm>
          <a:prstGeom prst="rect">
            <a:avLst/>
          </a:prstGeom>
        </p:spPr>
        <p:txBody>
          <a:bodyPr wrap="none">
            <a:spAutoFit/>
          </a:bodyPr>
          <a:lstStyle/>
          <a:p>
            <a:fld id="{C03B3B3E-DAB8-4A71-A4FB-E24968021C5B}" type="slidenum">
              <a:rPr lang="en-US" sz="1200" baseline="0" smtClean="0">
                <a:solidFill>
                  <a:schemeClr val="bg1">
                    <a:lumMod val="65000"/>
                  </a:schemeClr>
                </a:solidFill>
              </a:rPr>
              <a:t>‹#›</a:t>
            </a:fld>
            <a:endParaRPr lang="en-US" sz="1200" baseline="0" dirty="0">
              <a:solidFill>
                <a:schemeClr val="bg1">
                  <a:lumMod val="65000"/>
                </a:schemeClr>
              </a:solidFill>
            </a:endParaRPr>
          </a:p>
        </p:txBody>
      </p:sp>
    </p:spTree>
    <p:extLst>
      <p:ext uri="{BB962C8B-B14F-4D97-AF65-F5344CB8AC3E}">
        <p14:creationId xmlns:p14="http://schemas.microsoft.com/office/powerpoint/2010/main" val="1577553999"/>
      </p:ext>
    </p:extLst>
  </p:cSld>
  <p:clrMap bg1="lt1" tx1="dk1" bg2="lt2" tx2="dk2" accent1="accent1" accent2="accent2" accent3="accent3" accent4="accent4" accent5="accent5" accent6="accent6" hlink="hlink" folHlink="folHlink"/>
  <p:sldLayoutIdLst>
    <p:sldLayoutId id="2147484138" r:id="rId1"/>
    <p:sldLayoutId id="2147484139" r:id="rId2"/>
    <p:sldLayoutId id="2147484150" r:id="rId3"/>
    <p:sldLayoutId id="2147484153" r:id="rId4"/>
    <p:sldLayoutId id="2147484152" r:id="rId5"/>
    <p:sldLayoutId id="2147484140" r:id="rId6"/>
    <p:sldLayoutId id="2147484151" r:id="rId7"/>
    <p:sldLayoutId id="2147484141" r:id="rId8"/>
    <p:sldLayoutId id="2147484142" r:id="rId9"/>
    <p:sldLayoutId id="2147484143" r:id="rId10"/>
    <p:sldLayoutId id="2147484144" r:id="rId11"/>
    <p:sldLayoutId id="2147484145" r:id="rId12"/>
    <p:sldLayoutId id="214748414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2201 AIR Corporate Template Bkg Slide.jpg"/>
          <p:cNvPicPr>
            <a:picLocks noChangeAspect="1"/>
          </p:cNvPicPr>
          <p:nvPr/>
        </p:nvPicPr>
        <p:blipFill rotWithShape="1">
          <a:blip r:embed="rId5" cstate="print">
            <a:extLst>
              <a:ext uri="{28A0092B-C50C-407E-A947-70E740481C1C}">
                <a14:useLocalDpi xmlns:a14="http://schemas.microsoft.com/office/drawing/2010/main" val="0"/>
              </a:ext>
            </a:extLst>
          </a:blip>
          <a:srcRect l="202" t="495" r="202" b="495"/>
          <a:stretch/>
        </p:blipFill>
        <p:spPr bwMode="gray">
          <a:xfrm>
            <a:off x="0" y="0"/>
            <a:ext cx="9235440" cy="6885856"/>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cSld>
  <p:clrMap bg1="lt1" tx1="dk1" bg2="lt2" tx2="dk2" accent1="accent1" accent2="accent2" accent3="accent3" accent4="accent4" accent5="accent5" accent6="accent6" hlink="hlink" folHlink="folHlink"/>
  <p:sldLayoutIdLst>
    <p:sldLayoutId id="2147484158" r:id="rId1"/>
    <p:sldLayoutId id="2147484159" r:id="rId2"/>
    <p:sldLayoutId id="2147484213" r:id="rId3"/>
  </p:sldLayoutIdLst>
  <p:hf hdr="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0" y="1060"/>
            <a:ext cx="9235440" cy="688373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076681462"/>
      </p:ext>
    </p:extLst>
  </p:cSld>
  <p:clrMap bg1="lt1" tx1="dk1" bg2="lt2" tx2="dk2" accent1="accent1" accent2="accent2" accent3="accent3" accent4="accent4" accent5="accent5" accent6="accent6" hlink="hlink" folHlink="folHlink"/>
  <p:hf hdr="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91440" y="1060"/>
            <a:ext cx="9235440" cy="688373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964048075"/>
      </p:ext>
    </p:extLst>
  </p:cSld>
  <p:clrMap bg1="lt1" tx1="dk1" bg2="lt2" tx2="dk2" accent1="accent1" accent2="accent2" accent3="accent3" accent4="accent4" accent5="accent5" accent6="accent6" hlink="hlink" folHlink="folHlink"/>
  <p:hf hdr="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CBF247-9942-4816-A3EB-7F8E3BC7FE56}" type="datetimeFigureOut">
              <a:rPr lang="en-US" smtClean="0">
                <a:solidFill>
                  <a:prstClr val="black">
                    <a:tint val="75000"/>
                  </a:prstClr>
                </a:solidFill>
              </a:rPr>
              <a:pPr/>
              <a:t>1/20/2021</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cxnSp>
        <p:nvCxnSpPr>
          <p:cNvPr id="7" name="Straight Connector 6"/>
          <p:cNvCxnSpPr/>
          <p:nvPr userDrawn="1"/>
        </p:nvCxnSpPr>
        <p:spPr>
          <a:xfrm flipV="1">
            <a:off x="1254726" y="6650768"/>
            <a:ext cx="7634745" cy="723"/>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4631123" y="6373769"/>
            <a:ext cx="4220006" cy="276999"/>
          </a:xfrm>
          <a:prstGeom prst="rect">
            <a:avLst/>
          </a:prstGeom>
          <a:noFill/>
        </p:spPr>
        <p:txBody>
          <a:bodyPr wrap="square" rtlCol="0">
            <a:spAutoFit/>
          </a:bodyPr>
          <a:lstStyle/>
          <a:p>
            <a:pPr algn="r"/>
            <a:r>
              <a:rPr lang="en-US" sz="1200" spc="50" dirty="0">
                <a:solidFill>
                  <a:srgbClr val="002D73"/>
                </a:solidFill>
                <a:latin typeface="Times New Roman"/>
                <a:cs typeface="Times New Roman"/>
              </a:rPr>
              <a:t>CONNECTICUT STATE DEPARTMENT OF EDUCATION</a:t>
            </a:r>
          </a:p>
        </p:txBody>
      </p:sp>
      <p:pic>
        <p:nvPicPr>
          <p:cNvPr id="9" name="Picture 8" descr="CSDElogo_informal_blue.png"/>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213953" y="5861712"/>
            <a:ext cx="1040773" cy="789779"/>
          </a:xfrm>
          <a:prstGeom prst="rect">
            <a:avLst/>
          </a:prstGeom>
        </p:spPr>
      </p:pic>
      <p:sp>
        <p:nvSpPr>
          <p:cNvPr id="10" name="Rectangle 9"/>
          <p:cNvSpPr/>
          <p:nvPr userDrawn="1"/>
        </p:nvSpPr>
        <p:spPr>
          <a:xfrm>
            <a:off x="8722533" y="6373046"/>
            <a:ext cx="372218" cy="276999"/>
          </a:xfrm>
          <a:prstGeom prst="rect">
            <a:avLst/>
          </a:prstGeom>
        </p:spPr>
        <p:txBody>
          <a:bodyPr wrap="none">
            <a:spAutoFit/>
          </a:bodyPr>
          <a:lstStyle/>
          <a:p>
            <a:fld id="{C03B3B3E-DAB8-4A71-A4FB-E24968021C5B}" type="slidenum">
              <a:rPr lang="en-US" sz="1200" baseline="0" smtClean="0">
                <a:solidFill>
                  <a:schemeClr val="bg1">
                    <a:lumMod val="65000"/>
                  </a:schemeClr>
                </a:solidFill>
              </a:rPr>
              <a:t>‹#›</a:t>
            </a:fld>
            <a:endParaRPr lang="en-US" sz="1200" baseline="0" dirty="0">
              <a:solidFill>
                <a:schemeClr val="bg1">
                  <a:lumMod val="65000"/>
                </a:schemeClr>
              </a:solidFill>
            </a:endParaRPr>
          </a:p>
        </p:txBody>
      </p:sp>
    </p:spTree>
    <p:extLst>
      <p:ext uri="{BB962C8B-B14F-4D97-AF65-F5344CB8AC3E}">
        <p14:creationId xmlns:p14="http://schemas.microsoft.com/office/powerpoint/2010/main" val="2058138214"/>
      </p:ext>
    </p:extLst>
  </p:cSld>
  <p:clrMap bg1="lt1" tx1="dk1" bg2="lt2" tx2="dk2" accent1="accent1" accent2="accent2" accent3="accent3" accent4="accent4" accent5="accent5" accent6="accent6" hlink="hlink" folHlink="folHlink"/>
  <p:sldLayoutIdLst>
    <p:sldLayoutId id="2147484176" r:id="rId1"/>
    <p:sldLayoutId id="2147484177" r:id="rId2"/>
    <p:sldLayoutId id="2147484178" r:id="rId3"/>
    <p:sldLayoutId id="2147484179" r:id="rId4"/>
    <p:sldLayoutId id="2147484180" r:id="rId5"/>
    <p:sldLayoutId id="2147484181" r:id="rId6"/>
    <p:sldLayoutId id="2147484182" r:id="rId7"/>
    <p:sldLayoutId id="2147484183" r:id="rId8"/>
    <p:sldLayoutId id="2147484184" r:id="rId9"/>
    <p:sldLayoutId id="2147484185" r:id="rId10"/>
    <p:sldLayoutId id="2147484186" r:id="rId11"/>
    <p:sldLayoutId id="2147484187" r:id="rId12"/>
    <p:sldLayoutId id="2147484188" r:id="rId13"/>
    <p:sldLayoutId id="2147484189" r:id="rId14"/>
    <p:sldLayoutId id="2147484190" r:id="rId15"/>
    <p:sldLayoutId id="2147484191" r:id="rId16"/>
    <p:sldLayoutId id="214748419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CBF247-9942-4816-A3EB-7F8E3BC7FE56}" type="datetimeFigureOut">
              <a:rPr lang="en-US" smtClean="0">
                <a:solidFill>
                  <a:prstClr val="black">
                    <a:tint val="75000"/>
                  </a:prstClr>
                </a:solidFill>
              </a:rPr>
              <a:pPr/>
              <a:t>1/20/2021</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cxnSp>
        <p:nvCxnSpPr>
          <p:cNvPr id="7" name="Straight Connector 6"/>
          <p:cNvCxnSpPr/>
          <p:nvPr userDrawn="1"/>
        </p:nvCxnSpPr>
        <p:spPr>
          <a:xfrm flipV="1">
            <a:off x="1254726" y="6650768"/>
            <a:ext cx="7634745" cy="723"/>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4631123" y="6373769"/>
            <a:ext cx="4220006" cy="276999"/>
          </a:xfrm>
          <a:prstGeom prst="rect">
            <a:avLst/>
          </a:prstGeom>
          <a:noFill/>
        </p:spPr>
        <p:txBody>
          <a:bodyPr wrap="square" rtlCol="0">
            <a:spAutoFit/>
          </a:bodyPr>
          <a:lstStyle/>
          <a:p>
            <a:pPr algn="r"/>
            <a:r>
              <a:rPr lang="en-US" sz="1200" spc="50" dirty="0">
                <a:solidFill>
                  <a:srgbClr val="002D73"/>
                </a:solidFill>
                <a:latin typeface="Times New Roman"/>
                <a:cs typeface="Times New Roman"/>
              </a:rPr>
              <a:t>CONNECTICUT STATE DEPARTMENT OF EDUCATION</a:t>
            </a:r>
          </a:p>
        </p:txBody>
      </p:sp>
      <p:pic>
        <p:nvPicPr>
          <p:cNvPr id="9" name="Picture 8" descr="CSDElogo_informal_blue.pn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13953" y="5861712"/>
            <a:ext cx="1040773" cy="789779"/>
          </a:xfrm>
          <a:prstGeom prst="rect">
            <a:avLst/>
          </a:prstGeom>
        </p:spPr>
      </p:pic>
      <p:sp>
        <p:nvSpPr>
          <p:cNvPr id="10" name="Rectangle 9"/>
          <p:cNvSpPr/>
          <p:nvPr userDrawn="1"/>
        </p:nvSpPr>
        <p:spPr>
          <a:xfrm>
            <a:off x="8703362" y="6365059"/>
            <a:ext cx="372218" cy="276999"/>
          </a:xfrm>
          <a:prstGeom prst="rect">
            <a:avLst/>
          </a:prstGeom>
        </p:spPr>
        <p:txBody>
          <a:bodyPr wrap="none">
            <a:spAutoFit/>
          </a:bodyPr>
          <a:lstStyle/>
          <a:p>
            <a:fld id="{C03B3B3E-DAB8-4A71-A4FB-E24968021C5B}" type="slidenum">
              <a:rPr lang="en-US" sz="1200" baseline="0" smtClean="0">
                <a:solidFill>
                  <a:schemeClr val="bg1">
                    <a:lumMod val="65000"/>
                  </a:schemeClr>
                </a:solidFill>
              </a:rPr>
              <a:t>‹#›</a:t>
            </a:fld>
            <a:endParaRPr lang="en-US" sz="1200" baseline="0" dirty="0">
              <a:solidFill>
                <a:schemeClr val="bg1">
                  <a:lumMod val="65000"/>
                </a:schemeClr>
              </a:solidFill>
            </a:endParaRPr>
          </a:p>
        </p:txBody>
      </p:sp>
    </p:spTree>
    <p:extLst>
      <p:ext uri="{BB962C8B-B14F-4D97-AF65-F5344CB8AC3E}">
        <p14:creationId xmlns:p14="http://schemas.microsoft.com/office/powerpoint/2010/main" val="2253203146"/>
      </p:ext>
    </p:extLst>
  </p:cSld>
  <p:clrMap bg1="lt1" tx1="dk1" bg2="lt2" tx2="dk2" accent1="accent1" accent2="accent2" accent3="accent3" accent4="accent4" accent5="accent5" accent6="accent6" hlink="hlink" folHlink="folHlink"/>
  <p:sldLayoutIdLst>
    <p:sldLayoutId id="2147484194" r:id="rId1"/>
    <p:sldLayoutId id="2147484195" r:id="rId2"/>
    <p:sldLayoutId id="2147484196" r:id="rId3"/>
    <p:sldLayoutId id="2147484197" r:id="rId4"/>
    <p:sldLayoutId id="2147484198" r:id="rId5"/>
    <p:sldLayoutId id="2147484199" r:id="rId6"/>
    <p:sldLayoutId id="2147484200" r:id="rId7"/>
    <p:sldLayoutId id="2147484201" r:id="rId8"/>
    <p:sldLayoutId id="2147484202" r:id="rId9"/>
    <p:sldLayoutId id="2147484203" r:id="rId10"/>
    <p:sldLayoutId id="2147484204" r:id="rId11"/>
    <p:sldLayoutId id="2147484205" r:id="rId12"/>
    <p:sldLayoutId id="2147484206" r:id="rId13"/>
    <p:sldLayoutId id="2147484210" r:id="rId14"/>
    <p:sldLayoutId id="2147484248" r:id="rId15"/>
  </p:sldLayoutIdLst>
  <p:txStyles>
    <p:title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gray">
          <a:xfrm>
            <a:off x="0" y="1060"/>
            <a:ext cx="9235440" cy="688373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953919439"/>
      </p:ext>
    </p:extLst>
  </p:cSld>
  <p:clrMap bg1="lt1" tx1="dk1" bg2="lt2" tx2="dk2" accent1="accent1" accent2="accent2" accent3="accent3" accent4="accent4" accent5="accent5" accent6="accent6" hlink="hlink" folHlink="folHlink"/>
  <p:sldLayoutIdLst>
    <p:sldLayoutId id="2147484245" r:id="rId1"/>
    <p:sldLayoutId id="2147484246" r:id="rId2"/>
    <p:sldLayoutId id="2147484247" r:id="rId3"/>
  </p:sldLayoutIdLst>
  <p:hf hdr="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6" descr="101130_Smarter_PPT_v5r12.jpg"/>
          <p:cNvPicPr>
            <a:picLocks noChangeAspect="1"/>
          </p:cNvPicPr>
          <p:nvPr userDrawn="1"/>
        </p:nvPicPr>
        <p:blipFill>
          <a:blip r:embed="rId16" cstate="print"/>
          <a:srcRect/>
          <a:stretch>
            <a:fillRect/>
          </a:stretch>
        </p:blipFill>
        <p:spPr bwMode="auto">
          <a:xfrm>
            <a:off x="0" y="144384"/>
            <a:ext cx="9144000" cy="6858000"/>
          </a:xfrm>
          <a:prstGeom prst="rect">
            <a:avLst/>
          </a:prstGeom>
          <a:noFill/>
          <a:ln w="9525">
            <a:noFill/>
            <a:miter lim="800000"/>
            <a:headEnd/>
            <a:tailEnd/>
          </a:ln>
        </p:spPr>
      </p:pic>
      <p:sp>
        <p:nvSpPr>
          <p:cNvPr id="2051" name="Rectangle 2"/>
          <p:cNvSpPr>
            <a:spLocks noGrp="1" noChangeArrowheads="1"/>
          </p:cNvSpPr>
          <p:nvPr>
            <p:ph type="title"/>
          </p:nvPr>
        </p:nvSpPr>
        <p:spPr bwMode="auto">
          <a:xfrm>
            <a:off x="457200" y="16024"/>
            <a:ext cx="8229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2" name="Rectangle 3"/>
          <p:cNvSpPr>
            <a:spLocks noGrp="1" noChangeArrowheads="1"/>
          </p:cNvSpPr>
          <p:nvPr>
            <p:ph type="body" idx="1"/>
          </p:nvPr>
        </p:nvSpPr>
        <p:spPr bwMode="auto">
          <a:xfrm>
            <a:off x="457200" y="902352"/>
            <a:ext cx="8229600" cy="50933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8" name="Text Box 14"/>
          <p:cNvSpPr txBox="1">
            <a:spLocks noChangeArrowheads="1"/>
          </p:cNvSpPr>
          <p:nvPr/>
        </p:nvSpPr>
        <p:spPr bwMode="auto">
          <a:xfrm>
            <a:off x="8610600" y="6491288"/>
            <a:ext cx="533400" cy="366712"/>
          </a:xfrm>
          <a:prstGeom prst="rect">
            <a:avLst/>
          </a:prstGeom>
          <a:noFill/>
          <a:ln w="9525">
            <a:noFill/>
            <a:miter lim="800000"/>
            <a:headEnd/>
            <a:tailEnd/>
          </a:ln>
          <a:effectLst/>
        </p:spPr>
        <p:txBody>
          <a:bodyPr>
            <a:spAutoFit/>
          </a:bodyPr>
          <a:lstStyle/>
          <a:p>
            <a:pPr>
              <a:spcBef>
                <a:spcPct val="50000"/>
              </a:spcBef>
              <a:defRPr/>
            </a:pPr>
            <a:fld id="{D1FFD9BB-4D4B-41B0-8F36-3373095D6080}" type="slidenum">
              <a:rPr lang="en-US" sz="1800">
                <a:solidFill>
                  <a:schemeClr val="bg1"/>
                </a:solidFill>
                <a:latin typeface="Adobe Garamond Pro Bold" pitchFamily="18" charset="0"/>
              </a:rPr>
              <a:pPr>
                <a:spcBef>
                  <a:spcPct val="50000"/>
                </a:spcBef>
                <a:defRPr/>
              </a:pPr>
              <a:t>‹#›</a:t>
            </a:fld>
            <a:endParaRPr lang="en-US" sz="1800" dirty="0">
              <a:solidFill>
                <a:schemeClr val="bg1"/>
              </a:solidFill>
              <a:latin typeface="Adobe Garamond Pro Bold" pitchFamily="18" charset="0"/>
            </a:endParaRPr>
          </a:p>
        </p:txBody>
      </p:sp>
      <p:pic>
        <p:nvPicPr>
          <p:cNvPr id="12" name="Picture 3"/>
          <p:cNvPicPr>
            <a:picLocks noChangeAspect="1" noChangeArrowheads="1"/>
          </p:cNvPicPr>
          <p:nvPr/>
        </p:nvPicPr>
        <p:blipFill>
          <a:blip r:embed="rId17" cstate="print"/>
          <a:srcRect/>
          <a:stretch>
            <a:fillRect/>
          </a:stretch>
        </p:blipFill>
        <p:spPr bwMode="auto">
          <a:xfrm>
            <a:off x="62608" y="5823283"/>
            <a:ext cx="851692" cy="1027233"/>
          </a:xfrm>
          <a:prstGeom prst="rect">
            <a:avLst/>
          </a:prstGeom>
          <a:noFill/>
          <a:ln w="9525">
            <a:noFill/>
            <a:miter lim="800000"/>
            <a:headEnd/>
            <a:tailEnd/>
          </a:ln>
        </p:spPr>
      </p:pic>
      <p:sp>
        <p:nvSpPr>
          <p:cNvPr id="8" name="Slide Number Placeholder 6"/>
          <p:cNvSpPr>
            <a:spLocks noGrp="1"/>
          </p:cNvSpPr>
          <p:nvPr>
            <p:ph type="sldNum" sz="quarter" idx="4"/>
          </p:nvPr>
        </p:nvSpPr>
        <p:spPr>
          <a:xfrm>
            <a:off x="7911192" y="6622217"/>
            <a:ext cx="1061357" cy="292933"/>
          </a:xfrm>
          <a:prstGeom prst="rect">
            <a:avLst/>
          </a:prstGeom>
        </p:spPr>
        <p:txBody>
          <a:bodyPr/>
          <a:lstStyle>
            <a:lvl1pPr algn="r">
              <a:defRPr sz="1200" baseline="0">
                <a:solidFill>
                  <a:schemeClr val="bg1">
                    <a:lumMod val="50000"/>
                  </a:schemeClr>
                </a:solidFill>
              </a:defRPr>
            </a:lvl1pPr>
          </a:lstStyle>
          <a:p>
            <a:fld id="{6F2361EF-3AF0-4E10-B874-6AE2AFF67B2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97" r:id="rId1"/>
    <p:sldLayoutId id="2147483942" r:id="rId2"/>
    <p:sldLayoutId id="2147483914" r:id="rId3"/>
    <p:sldLayoutId id="214748391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 id="2147483894" r:id="rId13"/>
    <p:sldLayoutId id="2147483895" r:id="rId14"/>
  </p:sldLayoutIdLst>
  <p:hf sldNum="0" hdr="0" dt="0"/>
  <p:txStyles>
    <p:titleStyle>
      <a:lvl1pPr algn="ctr" rtl="0" eaLnBrk="1" fontAlgn="base" hangingPunct="1">
        <a:spcBef>
          <a:spcPct val="0"/>
        </a:spcBef>
        <a:spcAft>
          <a:spcPct val="0"/>
        </a:spcAft>
        <a:defRPr sz="4000" b="1">
          <a:solidFill>
            <a:schemeClr val="tx2"/>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4400">
          <a:solidFill>
            <a:srgbClr val="000099"/>
          </a:solidFill>
          <a:latin typeface="Adobe Garamond Pro Bold" pitchFamily="18" charset="0"/>
        </a:defRPr>
      </a:lvl2pPr>
      <a:lvl3pPr algn="ctr" rtl="0" eaLnBrk="1" fontAlgn="base" hangingPunct="1">
        <a:spcBef>
          <a:spcPct val="0"/>
        </a:spcBef>
        <a:spcAft>
          <a:spcPct val="0"/>
        </a:spcAft>
        <a:defRPr sz="4400">
          <a:solidFill>
            <a:srgbClr val="000099"/>
          </a:solidFill>
          <a:latin typeface="Adobe Garamond Pro Bold" pitchFamily="18" charset="0"/>
        </a:defRPr>
      </a:lvl3pPr>
      <a:lvl4pPr algn="ctr" rtl="0" eaLnBrk="1" fontAlgn="base" hangingPunct="1">
        <a:spcBef>
          <a:spcPct val="0"/>
        </a:spcBef>
        <a:spcAft>
          <a:spcPct val="0"/>
        </a:spcAft>
        <a:defRPr sz="4400">
          <a:solidFill>
            <a:srgbClr val="000099"/>
          </a:solidFill>
          <a:latin typeface="Adobe Garamond Pro Bold" pitchFamily="18" charset="0"/>
        </a:defRPr>
      </a:lvl4pPr>
      <a:lvl5pPr algn="ctr" rtl="0" eaLnBrk="1" fontAlgn="base" hangingPunct="1">
        <a:spcBef>
          <a:spcPct val="0"/>
        </a:spcBef>
        <a:spcAft>
          <a:spcPct val="0"/>
        </a:spcAft>
        <a:defRPr sz="4400">
          <a:solidFill>
            <a:srgbClr val="000099"/>
          </a:solidFill>
          <a:latin typeface="Adobe Garamond Pro Bold" pitchFamily="18" charset="0"/>
        </a:defRPr>
      </a:lvl5pPr>
      <a:lvl6pPr marL="457200" algn="ctr" rtl="0" eaLnBrk="1" fontAlgn="base" hangingPunct="1">
        <a:spcBef>
          <a:spcPct val="0"/>
        </a:spcBef>
        <a:spcAft>
          <a:spcPct val="0"/>
        </a:spcAft>
        <a:defRPr sz="4400">
          <a:solidFill>
            <a:srgbClr val="000099"/>
          </a:solidFill>
          <a:latin typeface="Adobe Garamond Pro Bold" pitchFamily="18" charset="0"/>
        </a:defRPr>
      </a:lvl6pPr>
      <a:lvl7pPr marL="914400" algn="ctr" rtl="0" eaLnBrk="1" fontAlgn="base" hangingPunct="1">
        <a:spcBef>
          <a:spcPct val="0"/>
        </a:spcBef>
        <a:spcAft>
          <a:spcPct val="0"/>
        </a:spcAft>
        <a:defRPr sz="4400">
          <a:solidFill>
            <a:srgbClr val="000099"/>
          </a:solidFill>
          <a:latin typeface="Adobe Garamond Pro Bold" pitchFamily="18" charset="0"/>
        </a:defRPr>
      </a:lvl7pPr>
      <a:lvl8pPr marL="1371600" algn="ctr" rtl="0" eaLnBrk="1" fontAlgn="base" hangingPunct="1">
        <a:spcBef>
          <a:spcPct val="0"/>
        </a:spcBef>
        <a:spcAft>
          <a:spcPct val="0"/>
        </a:spcAft>
        <a:defRPr sz="4400">
          <a:solidFill>
            <a:srgbClr val="000099"/>
          </a:solidFill>
          <a:latin typeface="Adobe Garamond Pro Bold" pitchFamily="18" charset="0"/>
        </a:defRPr>
      </a:lvl8pPr>
      <a:lvl9pPr marL="1828800" algn="ctr" rtl="0" eaLnBrk="1" fontAlgn="base" hangingPunct="1">
        <a:spcBef>
          <a:spcPct val="0"/>
        </a:spcBef>
        <a:spcAft>
          <a:spcPct val="0"/>
        </a:spcAft>
        <a:defRPr sz="4400">
          <a:solidFill>
            <a:srgbClr val="000099"/>
          </a:solidFill>
          <a:latin typeface="Adobe Garamond Pro Bold" pitchFamily="18" charset="0"/>
        </a:defRPr>
      </a:lvl9pPr>
    </p:titleStyle>
    <p:bodyStyle>
      <a:lvl1pPr marL="342900" indent="-342900" algn="l" rtl="0" eaLnBrk="1" fontAlgn="base" hangingPunct="1">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Font typeface="Wingdings" pitchFamily="2" charset="2"/>
        <a:buChar char="§"/>
        <a:defRPr sz="2400">
          <a:solidFill>
            <a:schemeClr val="tx1"/>
          </a:solidFill>
          <a:latin typeface="+mn-lt"/>
        </a:defRPr>
      </a:lvl3pPr>
      <a:lvl4pPr marL="1600200" indent="-228600" algn="l" rtl="0" eaLnBrk="1" fontAlgn="base" hangingPunct="1">
        <a:spcBef>
          <a:spcPct val="20000"/>
        </a:spcBef>
        <a:spcAft>
          <a:spcPct val="0"/>
        </a:spcAft>
        <a:buFont typeface="Wingdings" pitchFamily="2" charset="2"/>
        <a:buChar char="§"/>
        <a:defRPr sz="2000">
          <a:solidFill>
            <a:schemeClr val="tx1"/>
          </a:solidFill>
          <a:latin typeface="+mn-lt"/>
        </a:defRPr>
      </a:lvl4pPr>
      <a:lvl5pPr marL="2057400" indent="-228600" algn="l" rtl="0" eaLnBrk="1" fontAlgn="base" hangingPunct="1">
        <a:spcBef>
          <a:spcPct val="20000"/>
        </a:spcBef>
        <a:spcAft>
          <a:spcPct val="0"/>
        </a:spcAft>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8" name="Text Placeholder 2"/>
          <p:cNvSpPr>
            <a:spLocks noGrp="1"/>
          </p:cNvSpPr>
          <p:nvPr>
            <p:ph type="body" idx="1"/>
          </p:nvPr>
        </p:nvSpPr>
        <p:spPr bwMode="auto">
          <a:xfrm>
            <a:off x="457200" y="1600200"/>
            <a:ext cx="8229600" cy="4208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3"/>
          <p:cNvPicPr>
            <a:picLocks noChangeAspect="1" noChangeArrowheads="1"/>
          </p:cNvPicPr>
          <p:nvPr/>
        </p:nvPicPr>
        <p:blipFill>
          <a:blip r:embed="rId13" cstate="print"/>
          <a:srcRect/>
          <a:stretch>
            <a:fillRect/>
          </a:stretch>
        </p:blipFill>
        <p:spPr bwMode="auto">
          <a:xfrm>
            <a:off x="62608" y="5823283"/>
            <a:ext cx="851692" cy="1027233"/>
          </a:xfrm>
          <a:prstGeom prst="rect">
            <a:avLst/>
          </a:prstGeom>
          <a:noFill/>
          <a:ln w="9525">
            <a:noFill/>
            <a:miter lim="800000"/>
            <a:headEnd/>
            <a:tailEnd/>
          </a:ln>
        </p:spPr>
      </p:pic>
      <p:pic>
        <p:nvPicPr>
          <p:cNvPr id="10" name="Picture 9" descr="C:\Users\krissta\AppData\Local\Microsoft\Windows\Temporary Internet Files\Content.Outlook\K9J2BXVV\CAPT_CMT_SCIENCE (2).jpg">
            <a:hlinkClick r:id="rId14"/>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16597" y="5960543"/>
            <a:ext cx="1487170" cy="497205"/>
          </a:xfrm>
          <a:prstGeom prst="rect">
            <a:avLst/>
          </a:prstGeom>
          <a:noFill/>
          <a:ln>
            <a:noFill/>
          </a:ln>
        </p:spPr>
      </p:pic>
      <p:sp>
        <p:nvSpPr>
          <p:cNvPr id="6" name="Slide Number Placeholder 6"/>
          <p:cNvSpPr>
            <a:spLocks noGrp="1"/>
          </p:cNvSpPr>
          <p:nvPr>
            <p:ph type="sldNum" sz="quarter" idx="4"/>
          </p:nvPr>
        </p:nvSpPr>
        <p:spPr>
          <a:xfrm>
            <a:off x="7943849" y="6565067"/>
            <a:ext cx="1061357" cy="292933"/>
          </a:xfrm>
          <a:prstGeom prst="rect">
            <a:avLst/>
          </a:prstGeom>
        </p:spPr>
        <p:txBody>
          <a:bodyPr/>
          <a:lstStyle>
            <a:lvl1pPr algn="r">
              <a:defRPr sz="1200" baseline="0">
                <a:solidFill>
                  <a:schemeClr val="bg1">
                    <a:lumMod val="50000"/>
                  </a:schemeClr>
                </a:solidFill>
              </a:defRPr>
            </a:lvl1pPr>
          </a:lstStyle>
          <a:p>
            <a:fld id="{6F2361EF-3AF0-4E10-B874-6AE2AFF67B25}" type="slidenum">
              <a:rPr lang="en-US" smtClean="0"/>
              <a:pPr/>
              <a:t>‹#›</a:t>
            </a:fld>
            <a:endParaRPr lang="en-US" dirty="0"/>
          </a:p>
        </p:txBody>
      </p:sp>
    </p:spTree>
    <p:extLst>
      <p:ext uri="{BB962C8B-B14F-4D97-AF65-F5344CB8AC3E}">
        <p14:creationId xmlns:p14="http://schemas.microsoft.com/office/powerpoint/2010/main" val="3986522038"/>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Lst>
  <p:hf hdr="0" ftr="0" dt="0"/>
  <p:txStyles>
    <p:titleStyle>
      <a:lvl1pPr algn="ctr" defTabSz="457200" rtl="0" eaLnBrk="0" fontAlgn="base" hangingPunct="0">
        <a:spcBef>
          <a:spcPct val="0"/>
        </a:spcBef>
        <a:spcAft>
          <a:spcPct val="0"/>
        </a:spcAft>
        <a:defRPr lang="en-US" sz="4000" b="1" kern="1200" dirty="0">
          <a:solidFill>
            <a:schemeClr val="accent4"/>
          </a:solidFill>
          <a:latin typeface="Arial" panose="020B0604020202020204" pitchFamily="34" charset="0"/>
          <a:ea typeface="+mj-ea"/>
          <a:cs typeface="Arial" panose="020B0604020202020204" pitchFamily="34" charset="0"/>
        </a:defRPr>
      </a:lvl1pPr>
      <a:lvl2pPr algn="ctr" defTabSz="457200" rtl="0" eaLnBrk="0" fontAlgn="base" hangingPunct="0">
        <a:spcBef>
          <a:spcPct val="0"/>
        </a:spcBef>
        <a:spcAft>
          <a:spcPct val="0"/>
        </a:spcAft>
        <a:defRPr sz="3200" b="1">
          <a:solidFill>
            <a:srgbClr val="006298"/>
          </a:solidFill>
          <a:latin typeface="Franklin Gothic Book" pitchFamily="34" charset="0"/>
        </a:defRPr>
      </a:lvl2pPr>
      <a:lvl3pPr algn="ctr" defTabSz="457200" rtl="0" eaLnBrk="0" fontAlgn="base" hangingPunct="0">
        <a:spcBef>
          <a:spcPct val="0"/>
        </a:spcBef>
        <a:spcAft>
          <a:spcPct val="0"/>
        </a:spcAft>
        <a:defRPr sz="3200" b="1">
          <a:solidFill>
            <a:srgbClr val="006298"/>
          </a:solidFill>
          <a:latin typeface="Franklin Gothic Book" pitchFamily="34" charset="0"/>
        </a:defRPr>
      </a:lvl3pPr>
      <a:lvl4pPr algn="ctr" defTabSz="457200" rtl="0" eaLnBrk="0" fontAlgn="base" hangingPunct="0">
        <a:spcBef>
          <a:spcPct val="0"/>
        </a:spcBef>
        <a:spcAft>
          <a:spcPct val="0"/>
        </a:spcAft>
        <a:defRPr sz="3200" b="1">
          <a:solidFill>
            <a:srgbClr val="006298"/>
          </a:solidFill>
          <a:latin typeface="Franklin Gothic Book" pitchFamily="34" charset="0"/>
        </a:defRPr>
      </a:lvl4pPr>
      <a:lvl5pPr algn="ctr" defTabSz="457200" rtl="0" eaLnBrk="0" fontAlgn="base" hangingPunct="0">
        <a:spcBef>
          <a:spcPct val="0"/>
        </a:spcBef>
        <a:spcAft>
          <a:spcPct val="0"/>
        </a:spcAft>
        <a:defRPr sz="3200" b="1">
          <a:solidFill>
            <a:srgbClr val="006298"/>
          </a:solidFill>
          <a:latin typeface="Franklin Gothic Book" pitchFamily="34" charset="0"/>
        </a:defRPr>
      </a:lvl5pPr>
      <a:lvl6pPr marL="457200" algn="ctr" defTabSz="457200" rtl="0" fontAlgn="base">
        <a:spcBef>
          <a:spcPct val="0"/>
        </a:spcBef>
        <a:spcAft>
          <a:spcPct val="0"/>
        </a:spcAft>
        <a:defRPr sz="3200" b="1">
          <a:solidFill>
            <a:srgbClr val="006298"/>
          </a:solidFill>
          <a:latin typeface="Franklin Gothic Book" pitchFamily="34" charset="0"/>
        </a:defRPr>
      </a:lvl6pPr>
      <a:lvl7pPr marL="914400" algn="ctr" defTabSz="457200" rtl="0" fontAlgn="base">
        <a:spcBef>
          <a:spcPct val="0"/>
        </a:spcBef>
        <a:spcAft>
          <a:spcPct val="0"/>
        </a:spcAft>
        <a:defRPr sz="3200" b="1">
          <a:solidFill>
            <a:srgbClr val="006298"/>
          </a:solidFill>
          <a:latin typeface="Franklin Gothic Book" pitchFamily="34" charset="0"/>
        </a:defRPr>
      </a:lvl7pPr>
      <a:lvl8pPr marL="1371600" algn="ctr" defTabSz="457200" rtl="0" fontAlgn="base">
        <a:spcBef>
          <a:spcPct val="0"/>
        </a:spcBef>
        <a:spcAft>
          <a:spcPct val="0"/>
        </a:spcAft>
        <a:defRPr sz="3200" b="1">
          <a:solidFill>
            <a:srgbClr val="006298"/>
          </a:solidFill>
          <a:latin typeface="Franklin Gothic Book" pitchFamily="34" charset="0"/>
        </a:defRPr>
      </a:lvl8pPr>
      <a:lvl9pPr marL="1828800" algn="ctr" defTabSz="457200" rtl="0" fontAlgn="base">
        <a:spcBef>
          <a:spcPct val="0"/>
        </a:spcBef>
        <a:spcAft>
          <a:spcPct val="0"/>
        </a:spcAft>
        <a:defRPr sz="3200" b="1">
          <a:solidFill>
            <a:srgbClr val="006298"/>
          </a:solidFill>
          <a:latin typeface="Franklin Gothic Book" pitchFamily="34" charset="0"/>
        </a:defRPr>
      </a:lvl9pPr>
    </p:titleStyle>
    <p:bodyStyle>
      <a:lvl1pPr marL="342900" indent="-342900" algn="l" defTabSz="457200" rtl="0" eaLnBrk="0" fontAlgn="base" hangingPunct="0">
        <a:lnSpc>
          <a:spcPct val="90000"/>
        </a:lnSpc>
        <a:spcBef>
          <a:spcPts val="563"/>
        </a:spcBef>
        <a:spcAft>
          <a:spcPct val="0"/>
        </a:spcAft>
        <a:buClr>
          <a:schemeClr val="accent1"/>
        </a:buClr>
        <a:buSzPct val="125000"/>
        <a:buFont typeface="Arial" charset="0"/>
        <a:buChar char="•"/>
        <a:defRPr lang="en-US" sz="3200" kern="1200" dirty="0">
          <a:solidFill>
            <a:schemeClr val="tx1"/>
          </a:solidFill>
          <a:latin typeface="Franklin Gothic Book"/>
          <a:ea typeface="+mn-ea"/>
          <a:cs typeface="+mn-cs"/>
        </a:defRPr>
      </a:lvl1pPr>
      <a:lvl2pPr marL="742950" indent="-285750" algn="l" defTabSz="457200" rtl="0" eaLnBrk="0" fontAlgn="base" hangingPunct="0">
        <a:lnSpc>
          <a:spcPct val="90000"/>
        </a:lnSpc>
        <a:spcBef>
          <a:spcPts val="563"/>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lnSpc>
          <a:spcPct val="90000"/>
        </a:lnSpc>
        <a:spcBef>
          <a:spcPts val="563"/>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lnSpc>
          <a:spcPct val="90000"/>
        </a:lnSpc>
        <a:spcBef>
          <a:spcPts val="563"/>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lnSpc>
          <a:spcPct val="90000"/>
        </a:lnSpc>
        <a:spcBef>
          <a:spcPts val="563"/>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6" descr="101130_Smarter_PPT_v5r12.jpg"/>
          <p:cNvPicPr>
            <a:picLocks noChangeAspect="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8" name="Text Placeholder 2"/>
          <p:cNvSpPr>
            <a:spLocks noGrp="1"/>
          </p:cNvSpPr>
          <p:nvPr>
            <p:ph type="body" idx="1"/>
          </p:nvPr>
        </p:nvSpPr>
        <p:spPr bwMode="auto">
          <a:xfrm>
            <a:off x="457200" y="1600200"/>
            <a:ext cx="8229600" cy="4208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3"/>
          <p:cNvPicPr>
            <a:picLocks noChangeAspect="1" noChangeArrowheads="1"/>
          </p:cNvPicPr>
          <p:nvPr/>
        </p:nvPicPr>
        <p:blipFill>
          <a:blip r:embed="rId15" cstate="print"/>
          <a:srcRect/>
          <a:stretch>
            <a:fillRect/>
          </a:stretch>
        </p:blipFill>
        <p:spPr bwMode="auto">
          <a:xfrm>
            <a:off x="62608" y="5823283"/>
            <a:ext cx="851692" cy="1027233"/>
          </a:xfrm>
          <a:prstGeom prst="rect">
            <a:avLst/>
          </a:prstGeom>
          <a:noFill/>
          <a:ln w="9525">
            <a:noFill/>
            <a:miter lim="800000"/>
            <a:headEnd/>
            <a:tailEnd/>
          </a:ln>
        </p:spPr>
      </p:pic>
      <p:pic>
        <p:nvPicPr>
          <p:cNvPr id="9" name="Picture 8">
            <a:hlinkClick r:id="rId16"/>
          </p:cNvPr>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317741" y="6014408"/>
            <a:ext cx="1502410" cy="497205"/>
          </a:xfrm>
          <a:prstGeom prst="rect">
            <a:avLst/>
          </a:prstGeom>
          <a:noFill/>
          <a:ln>
            <a:noFill/>
          </a:ln>
        </p:spPr>
      </p:pic>
      <p:pic>
        <p:nvPicPr>
          <p:cNvPr id="10" name="Picture 9" descr="C:\Users\krissta\AppData\Local\Microsoft\Windows\Temporary Internet Files\Content.Outlook\K9J2BXVV\CAPT_CMT_SCIENCE (2).jpg">
            <a:hlinkClick r:id="rId18"/>
          </p:cNvPr>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994669" y="5960543"/>
            <a:ext cx="1487170" cy="497205"/>
          </a:xfrm>
          <a:prstGeom prst="rect">
            <a:avLst/>
          </a:prstGeom>
          <a:noFill/>
          <a:ln>
            <a:noFill/>
          </a:ln>
        </p:spPr>
      </p:pic>
    </p:spTree>
    <p:extLst>
      <p:ext uri="{BB962C8B-B14F-4D97-AF65-F5344CB8AC3E}">
        <p14:creationId xmlns:p14="http://schemas.microsoft.com/office/powerpoint/2010/main" val="3471308819"/>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Lst>
  <p:hf hdr="0" ftr="0" dt="0"/>
  <p:txStyles>
    <p:titleStyle>
      <a:lvl1pPr algn="ctr" defTabSz="457200" rtl="0" eaLnBrk="0" fontAlgn="base" hangingPunct="0">
        <a:spcBef>
          <a:spcPct val="0"/>
        </a:spcBef>
        <a:spcAft>
          <a:spcPct val="0"/>
        </a:spcAft>
        <a:defRPr lang="en-US" sz="4000" b="1" kern="1200" dirty="0">
          <a:solidFill>
            <a:schemeClr val="accent4"/>
          </a:solidFill>
          <a:latin typeface="Arial" panose="020B0604020202020204" pitchFamily="34" charset="0"/>
          <a:ea typeface="+mj-ea"/>
          <a:cs typeface="Arial" panose="020B0604020202020204" pitchFamily="34" charset="0"/>
        </a:defRPr>
      </a:lvl1pPr>
      <a:lvl2pPr algn="ctr" defTabSz="457200" rtl="0" eaLnBrk="0" fontAlgn="base" hangingPunct="0">
        <a:spcBef>
          <a:spcPct val="0"/>
        </a:spcBef>
        <a:spcAft>
          <a:spcPct val="0"/>
        </a:spcAft>
        <a:defRPr sz="3200" b="1">
          <a:solidFill>
            <a:srgbClr val="006298"/>
          </a:solidFill>
          <a:latin typeface="Franklin Gothic Book" pitchFamily="34" charset="0"/>
        </a:defRPr>
      </a:lvl2pPr>
      <a:lvl3pPr algn="ctr" defTabSz="457200" rtl="0" eaLnBrk="0" fontAlgn="base" hangingPunct="0">
        <a:spcBef>
          <a:spcPct val="0"/>
        </a:spcBef>
        <a:spcAft>
          <a:spcPct val="0"/>
        </a:spcAft>
        <a:defRPr sz="3200" b="1">
          <a:solidFill>
            <a:srgbClr val="006298"/>
          </a:solidFill>
          <a:latin typeface="Franklin Gothic Book" pitchFamily="34" charset="0"/>
        </a:defRPr>
      </a:lvl3pPr>
      <a:lvl4pPr algn="ctr" defTabSz="457200" rtl="0" eaLnBrk="0" fontAlgn="base" hangingPunct="0">
        <a:spcBef>
          <a:spcPct val="0"/>
        </a:spcBef>
        <a:spcAft>
          <a:spcPct val="0"/>
        </a:spcAft>
        <a:defRPr sz="3200" b="1">
          <a:solidFill>
            <a:srgbClr val="006298"/>
          </a:solidFill>
          <a:latin typeface="Franklin Gothic Book" pitchFamily="34" charset="0"/>
        </a:defRPr>
      </a:lvl4pPr>
      <a:lvl5pPr algn="ctr" defTabSz="457200" rtl="0" eaLnBrk="0" fontAlgn="base" hangingPunct="0">
        <a:spcBef>
          <a:spcPct val="0"/>
        </a:spcBef>
        <a:spcAft>
          <a:spcPct val="0"/>
        </a:spcAft>
        <a:defRPr sz="3200" b="1">
          <a:solidFill>
            <a:srgbClr val="006298"/>
          </a:solidFill>
          <a:latin typeface="Franklin Gothic Book" pitchFamily="34" charset="0"/>
        </a:defRPr>
      </a:lvl5pPr>
      <a:lvl6pPr marL="457200" algn="ctr" defTabSz="457200" rtl="0" fontAlgn="base">
        <a:spcBef>
          <a:spcPct val="0"/>
        </a:spcBef>
        <a:spcAft>
          <a:spcPct val="0"/>
        </a:spcAft>
        <a:defRPr sz="3200" b="1">
          <a:solidFill>
            <a:srgbClr val="006298"/>
          </a:solidFill>
          <a:latin typeface="Franklin Gothic Book" pitchFamily="34" charset="0"/>
        </a:defRPr>
      </a:lvl6pPr>
      <a:lvl7pPr marL="914400" algn="ctr" defTabSz="457200" rtl="0" fontAlgn="base">
        <a:spcBef>
          <a:spcPct val="0"/>
        </a:spcBef>
        <a:spcAft>
          <a:spcPct val="0"/>
        </a:spcAft>
        <a:defRPr sz="3200" b="1">
          <a:solidFill>
            <a:srgbClr val="006298"/>
          </a:solidFill>
          <a:latin typeface="Franklin Gothic Book" pitchFamily="34" charset="0"/>
        </a:defRPr>
      </a:lvl7pPr>
      <a:lvl8pPr marL="1371600" algn="ctr" defTabSz="457200" rtl="0" fontAlgn="base">
        <a:spcBef>
          <a:spcPct val="0"/>
        </a:spcBef>
        <a:spcAft>
          <a:spcPct val="0"/>
        </a:spcAft>
        <a:defRPr sz="3200" b="1">
          <a:solidFill>
            <a:srgbClr val="006298"/>
          </a:solidFill>
          <a:latin typeface="Franklin Gothic Book" pitchFamily="34" charset="0"/>
        </a:defRPr>
      </a:lvl8pPr>
      <a:lvl9pPr marL="1828800" algn="ctr" defTabSz="457200" rtl="0" fontAlgn="base">
        <a:spcBef>
          <a:spcPct val="0"/>
        </a:spcBef>
        <a:spcAft>
          <a:spcPct val="0"/>
        </a:spcAft>
        <a:defRPr sz="3200" b="1">
          <a:solidFill>
            <a:srgbClr val="006298"/>
          </a:solidFill>
          <a:latin typeface="Franklin Gothic Book" pitchFamily="34" charset="0"/>
        </a:defRPr>
      </a:lvl9pPr>
    </p:titleStyle>
    <p:bodyStyle>
      <a:lvl1pPr marL="342900" indent="-342900" algn="l" defTabSz="457200" rtl="0" eaLnBrk="0" fontAlgn="base" hangingPunct="0">
        <a:lnSpc>
          <a:spcPct val="90000"/>
        </a:lnSpc>
        <a:spcBef>
          <a:spcPts val="563"/>
        </a:spcBef>
        <a:spcAft>
          <a:spcPct val="0"/>
        </a:spcAft>
        <a:buClr>
          <a:schemeClr val="accent1"/>
        </a:buClr>
        <a:buSzPct val="125000"/>
        <a:buFont typeface="Arial" charset="0"/>
        <a:buChar char="•"/>
        <a:defRPr lang="en-US" sz="3200" kern="1200" dirty="0">
          <a:solidFill>
            <a:schemeClr val="tx1"/>
          </a:solidFill>
          <a:latin typeface="Franklin Gothic Book"/>
          <a:ea typeface="+mn-ea"/>
          <a:cs typeface="+mn-cs"/>
        </a:defRPr>
      </a:lvl1pPr>
      <a:lvl2pPr marL="742950" indent="-285750" algn="l" defTabSz="457200" rtl="0" eaLnBrk="0" fontAlgn="base" hangingPunct="0">
        <a:lnSpc>
          <a:spcPct val="90000"/>
        </a:lnSpc>
        <a:spcBef>
          <a:spcPts val="563"/>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lnSpc>
          <a:spcPct val="90000"/>
        </a:lnSpc>
        <a:spcBef>
          <a:spcPts val="563"/>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lnSpc>
          <a:spcPct val="90000"/>
        </a:lnSpc>
        <a:spcBef>
          <a:spcPts val="563"/>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lnSpc>
          <a:spcPct val="90000"/>
        </a:lnSpc>
        <a:spcBef>
          <a:spcPts val="563"/>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6" descr="101130_Smarter_PPT_v5r12.jpg"/>
          <p:cNvPicPr>
            <a:picLocks noChangeAspect="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457200" y="1600200"/>
            <a:ext cx="8229600" cy="4208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5629920"/>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 id="2147483928" r:id="rId12"/>
  </p:sldLayoutIdLst>
  <p:hf hdr="0" ftr="0" dt="0"/>
  <p:txStyles>
    <p:titleStyle>
      <a:lvl1pPr algn="ctr" defTabSz="457200" rtl="0" eaLnBrk="0" fontAlgn="base" hangingPunct="0">
        <a:spcBef>
          <a:spcPct val="0"/>
        </a:spcBef>
        <a:spcAft>
          <a:spcPct val="0"/>
        </a:spcAft>
        <a:defRPr lang="en-US" sz="3200" b="1" kern="1200" dirty="0">
          <a:solidFill>
            <a:srgbClr val="006298"/>
          </a:solidFill>
          <a:latin typeface="Franklin Gothic Book" pitchFamily="34" charset="0"/>
          <a:ea typeface="+mj-ea"/>
          <a:cs typeface="+mj-cs"/>
        </a:defRPr>
      </a:lvl1pPr>
      <a:lvl2pPr algn="ctr" defTabSz="457200" rtl="0" eaLnBrk="0" fontAlgn="base" hangingPunct="0">
        <a:spcBef>
          <a:spcPct val="0"/>
        </a:spcBef>
        <a:spcAft>
          <a:spcPct val="0"/>
        </a:spcAft>
        <a:defRPr sz="3200" b="1">
          <a:solidFill>
            <a:srgbClr val="006298"/>
          </a:solidFill>
          <a:latin typeface="Franklin Gothic Book" pitchFamily="34" charset="0"/>
        </a:defRPr>
      </a:lvl2pPr>
      <a:lvl3pPr algn="ctr" defTabSz="457200" rtl="0" eaLnBrk="0" fontAlgn="base" hangingPunct="0">
        <a:spcBef>
          <a:spcPct val="0"/>
        </a:spcBef>
        <a:spcAft>
          <a:spcPct val="0"/>
        </a:spcAft>
        <a:defRPr sz="3200" b="1">
          <a:solidFill>
            <a:srgbClr val="006298"/>
          </a:solidFill>
          <a:latin typeface="Franklin Gothic Book" pitchFamily="34" charset="0"/>
        </a:defRPr>
      </a:lvl3pPr>
      <a:lvl4pPr algn="ctr" defTabSz="457200" rtl="0" eaLnBrk="0" fontAlgn="base" hangingPunct="0">
        <a:spcBef>
          <a:spcPct val="0"/>
        </a:spcBef>
        <a:spcAft>
          <a:spcPct val="0"/>
        </a:spcAft>
        <a:defRPr sz="3200" b="1">
          <a:solidFill>
            <a:srgbClr val="006298"/>
          </a:solidFill>
          <a:latin typeface="Franklin Gothic Book" pitchFamily="34" charset="0"/>
        </a:defRPr>
      </a:lvl4pPr>
      <a:lvl5pPr algn="ctr" defTabSz="457200" rtl="0" eaLnBrk="0" fontAlgn="base" hangingPunct="0">
        <a:spcBef>
          <a:spcPct val="0"/>
        </a:spcBef>
        <a:spcAft>
          <a:spcPct val="0"/>
        </a:spcAft>
        <a:defRPr sz="3200" b="1">
          <a:solidFill>
            <a:srgbClr val="006298"/>
          </a:solidFill>
          <a:latin typeface="Franklin Gothic Book" pitchFamily="34" charset="0"/>
        </a:defRPr>
      </a:lvl5pPr>
      <a:lvl6pPr marL="457200" algn="ctr" defTabSz="457200" rtl="0" fontAlgn="base">
        <a:spcBef>
          <a:spcPct val="0"/>
        </a:spcBef>
        <a:spcAft>
          <a:spcPct val="0"/>
        </a:spcAft>
        <a:defRPr sz="3200" b="1">
          <a:solidFill>
            <a:srgbClr val="006298"/>
          </a:solidFill>
          <a:latin typeface="Franklin Gothic Book" pitchFamily="34" charset="0"/>
        </a:defRPr>
      </a:lvl6pPr>
      <a:lvl7pPr marL="914400" algn="ctr" defTabSz="457200" rtl="0" fontAlgn="base">
        <a:spcBef>
          <a:spcPct val="0"/>
        </a:spcBef>
        <a:spcAft>
          <a:spcPct val="0"/>
        </a:spcAft>
        <a:defRPr sz="3200" b="1">
          <a:solidFill>
            <a:srgbClr val="006298"/>
          </a:solidFill>
          <a:latin typeface="Franklin Gothic Book" pitchFamily="34" charset="0"/>
        </a:defRPr>
      </a:lvl7pPr>
      <a:lvl8pPr marL="1371600" algn="ctr" defTabSz="457200" rtl="0" fontAlgn="base">
        <a:spcBef>
          <a:spcPct val="0"/>
        </a:spcBef>
        <a:spcAft>
          <a:spcPct val="0"/>
        </a:spcAft>
        <a:defRPr sz="3200" b="1">
          <a:solidFill>
            <a:srgbClr val="006298"/>
          </a:solidFill>
          <a:latin typeface="Franklin Gothic Book" pitchFamily="34" charset="0"/>
        </a:defRPr>
      </a:lvl8pPr>
      <a:lvl9pPr marL="1828800" algn="ctr" defTabSz="457200" rtl="0" fontAlgn="base">
        <a:spcBef>
          <a:spcPct val="0"/>
        </a:spcBef>
        <a:spcAft>
          <a:spcPct val="0"/>
        </a:spcAft>
        <a:defRPr sz="3200" b="1">
          <a:solidFill>
            <a:srgbClr val="006298"/>
          </a:solidFill>
          <a:latin typeface="Franklin Gothic Book" pitchFamily="34" charset="0"/>
        </a:defRPr>
      </a:lvl9pPr>
    </p:titleStyle>
    <p:bodyStyle>
      <a:lvl1pPr marL="342900" indent="-342900" algn="l" defTabSz="457200" rtl="0" eaLnBrk="0" fontAlgn="base" hangingPunct="0">
        <a:lnSpc>
          <a:spcPct val="90000"/>
        </a:lnSpc>
        <a:spcBef>
          <a:spcPts val="563"/>
        </a:spcBef>
        <a:spcAft>
          <a:spcPct val="0"/>
        </a:spcAft>
        <a:buClr>
          <a:schemeClr val="accent1"/>
        </a:buClr>
        <a:buSzPct val="125000"/>
        <a:buFont typeface="Arial" charset="0"/>
        <a:buChar char="•"/>
        <a:defRPr lang="en-US" sz="3200" kern="1200" dirty="0">
          <a:solidFill>
            <a:schemeClr val="tx1"/>
          </a:solidFill>
          <a:latin typeface="Franklin Gothic Book"/>
          <a:ea typeface="+mn-ea"/>
          <a:cs typeface="+mn-cs"/>
        </a:defRPr>
      </a:lvl1pPr>
      <a:lvl2pPr marL="742950" indent="-285750" algn="l" defTabSz="457200" rtl="0" eaLnBrk="0" fontAlgn="base" hangingPunct="0">
        <a:lnSpc>
          <a:spcPct val="90000"/>
        </a:lnSpc>
        <a:spcBef>
          <a:spcPts val="563"/>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lnSpc>
          <a:spcPct val="90000"/>
        </a:lnSpc>
        <a:spcBef>
          <a:spcPts val="563"/>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lnSpc>
          <a:spcPct val="90000"/>
        </a:lnSpc>
        <a:spcBef>
          <a:spcPts val="563"/>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lnSpc>
          <a:spcPct val="90000"/>
        </a:lnSpc>
        <a:spcBef>
          <a:spcPts val="563"/>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2201 AIR Corporate Template Bkg Slide.jpg"/>
          <p:cNvPicPr>
            <a:picLocks noChangeAspect="1"/>
          </p:cNvPicPr>
          <p:nvPr/>
        </p:nvPicPr>
        <p:blipFill rotWithShape="1">
          <a:blip r:embed="rId7" cstate="print">
            <a:extLst>
              <a:ext uri="{28A0092B-C50C-407E-A947-70E740481C1C}">
                <a14:useLocalDpi xmlns:a14="http://schemas.microsoft.com/office/drawing/2010/main" val="0"/>
              </a:ext>
            </a:extLst>
          </a:blip>
          <a:srcRect l="202" t="495" r="202" b="495"/>
          <a:stretch/>
        </p:blipFill>
        <p:spPr bwMode="gray">
          <a:xfrm>
            <a:off x="0" y="0"/>
            <a:ext cx="9235440" cy="6885856"/>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440064735"/>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Lst>
  <p:hf hdr="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2930689"/>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3"/>
          <p:cNvPicPr>
            <a:picLocks noChangeAspect="1" noChangeArrowheads="1"/>
          </p:cNvPicPr>
          <p:nvPr/>
        </p:nvPicPr>
        <p:blipFill>
          <a:blip r:embed="rId13" cstate="print"/>
          <a:srcRect/>
          <a:stretch>
            <a:fillRect/>
          </a:stretch>
        </p:blipFill>
        <p:spPr bwMode="auto">
          <a:xfrm>
            <a:off x="62608" y="5823283"/>
            <a:ext cx="851692" cy="1027233"/>
          </a:xfrm>
          <a:prstGeom prst="rect">
            <a:avLst/>
          </a:prstGeom>
          <a:noFill/>
          <a:ln w="9525">
            <a:noFill/>
            <a:miter lim="800000"/>
            <a:headEnd/>
            <a:tailEnd/>
          </a:ln>
        </p:spPr>
      </p:pic>
      <p:pic>
        <p:nvPicPr>
          <p:cNvPr id="8" name="Picture 7">
            <a:hlinkClick r:id="rId14"/>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925625" y="6014408"/>
            <a:ext cx="1502410" cy="497205"/>
          </a:xfrm>
          <a:prstGeom prst="rect">
            <a:avLst/>
          </a:prstGeom>
          <a:noFill/>
          <a:ln>
            <a:noFill/>
          </a:ln>
        </p:spPr>
      </p:pic>
    </p:spTree>
    <p:extLst>
      <p:ext uri="{BB962C8B-B14F-4D97-AF65-F5344CB8AC3E}">
        <p14:creationId xmlns:p14="http://schemas.microsoft.com/office/powerpoint/2010/main" val="478965594"/>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2201 AIR Corporate Template Bkg Slide.jpg"/>
          <p:cNvPicPr>
            <a:picLocks noChangeAspect="1"/>
          </p:cNvPicPr>
          <p:nvPr/>
        </p:nvPicPr>
        <p:blipFill rotWithShape="1">
          <a:blip r:embed="rId2" cstate="print">
            <a:extLst>
              <a:ext uri="{28A0092B-C50C-407E-A947-70E740481C1C}">
                <a14:useLocalDpi xmlns:a14="http://schemas.microsoft.com/office/drawing/2010/main" val="0"/>
              </a:ext>
            </a:extLst>
          </a:blip>
          <a:srcRect l="202" t="495" r="202" b="495"/>
          <a:stretch/>
        </p:blipFill>
        <p:spPr bwMode="gray">
          <a:xfrm>
            <a:off x="0" y="0"/>
            <a:ext cx="9235440" cy="6885856"/>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cSld>
  <p:clrMap bg1="lt1" tx1="dk1" bg2="lt2" tx2="dk2" accent1="accent1" accent2="accent2" accent3="accent3" accent4="accent4" accent5="accent5" accent6="accent6" hlink="hlink" folHlink="folHlink"/>
  <p:hf hdr="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11.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hyperlink" Target="https://ct.portal.cambiumast.com/" TargetMode="Externa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image" Target="../media/image20.png"/><Relationship Id="rId2" Type="http://schemas.openxmlformats.org/officeDocument/2006/relationships/notesSlide" Target="../notesSlides/notesSlide9.xml"/><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hyperlink" Target="https://ct.portal.cambiumast.com/core/fileparse.php/51/urlt/Multiplication-Table.pdf" TargetMode="External"/><Relationship Id="rId1" Type="http://schemas.openxmlformats.org/officeDocument/2006/relationships/slideLayout" Target="../slideLayouts/slideLayout12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openxmlformats.org/officeDocument/2006/relationships/hyperlink" Target="https://ct.portal.cambiumast.com/get-started/alternate-assessment-system.stml" TargetMode="External"/><Relationship Id="rId37" Type="http://schemas.openxmlformats.org/officeDocument/2006/relationships/image" Target="../media/image22.png"/><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hyperlink" Target="https://ct.portal.cambiumast.com/core/fileparse.php/51/urlt/100s-Number-Table.pdf" TargetMode="External"/><Relationship Id="rId36" Type="http://schemas.openxmlformats.org/officeDocument/2006/relationships/hyperlink" Target="http://www.smarterbalanced.org/" TargetMode="Externa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image" Target="../media/image19.png"/><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hyperlink" Target="https://ct.portal.cambiumast.com/get-started/ngss-assessment.stml" TargetMode="External"/><Relationship Id="rId35"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ct.portal.cambiumast.com/training-tests.stml" TargetMode="External"/><Relationship Id="rId1" Type="http://schemas.openxmlformats.org/officeDocument/2006/relationships/slideLayout" Target="../slideLayouts/slideLayout115.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5.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11.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11.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11.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17.xml"/><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11.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24.xml"/><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111.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hyperlink" Target="https://portal.ct.gov/-/media/SDE/Student-Assessment/Special-Populations/2020-21-Decision-Guidelines-for-Read-Aloud-of-the-ELA-Reading-Passages_MASTER.pdf" TargetMode="External"/><Relationship Id="rId2" Type="http://schemas.openxmlformats.org/officeDocument/2006/relationships/notesSlide" Target="../notesSlides/notesSlide17.xml"/><Relationship Id="rId1" Type="http://schemas.openxmlformats.org/officeDocument/2006/relationships/slideLayout" Target="../slideLayouts/slideLayout120.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1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5.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120.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120.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120.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120.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120.xml"/><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8" Type="http://schemas.openxmlformats.org/officeDocument/2006/relationships/hyperlink" Target="https://ct.portal.cambiumast.com/" TargetMode="External"/><Relationship Id="rId3" Type="http://schemas.openxmlformats.org/officeDocument/2006/relationships/hyperlink" Target="https://ct.portal.cambiumast.com/core/fileparse.php/51/urlt/FAQ-CT-Alternate-Assessment-System.pdf" TargetMode="External"/><Relationship Id="rId7" Type="http://schemas.openxmlformats.org/officeDocument/2006/relationships/hyperlink" Target="https://portal.ct.gov/SDE" TargetMode="External"/><Relationship Id="rId2" Type="http://schemas.openxmlformats.org/officeDocument/2006/relationships/notesSlide" Target="../notesSlides/notesSlide25.xml"/><Relationship Id="rId1" Type="http://schemas.openxmlformats.org/officeDocument/2006/relationships/slideLayout" Target="../slideLayouts/slideLayout120.xml"/><Relationship Id="rId6" Type="http://schemas.openxmlformats.org/officeDocument/2006/relationships/hyperlink" Target="https://ct.portal.cambiumast.com/core/fileparse.php/51/urlt/CT-Alternate-Assessment-System-Participation-Flowchart.pdf" TargetMode="External"/><Relationship Id="rId5" Type="http://schemas.openxmlformats.org/officeDocument/2006/relationships/hyperlink" Target="https://ct.portal.cambiumast.com/core/fileparse.php/51/urlt/FAQ-CT-Alternate-Assessment-Eligibility-Form.pdf" TargetMode="External"/><Relationship Id="rId4" Type="http://schemas.openxmlformats.org/officeDocument/2006/relationships/hyperlink" Target="https://ct.portal.cambiumast.com/core/fileparse.php/51/urlt/Annotated-CT-Alternate-Assessment-Eligibility-Form.pdf"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mailto:Abe.Krisst@ct.gov" TargetMode="External"/><Relationship Id="rId2" Type="http://schemas.openxmlformats.org/officeDocument/2006/relationships/notesSlide" Target="../notesSlides/notesSlide3.xml"/><Relationship Id="rId1" Type="http://schemas.openxmlformats.org/officeDocument/2006/relationships/slideLayout" Target="../slideLayouts/slideLayout120.xml"/><Relationship Id="rId6" Type="http://schemas.openxmlformats.org/officeDocument/2006/relationships/hyperlink" Target="mailto:Janet.Stuck@ct.gov" TargetMode="External"/><Relationship Id="rId5" Type="http://schemas.openxmlformats.org/officeDocument/2006/relationships/hyperlink" Target="mailto:Deirdre.Ducharme@ct.gov" TargetMode="External"/><Relationship Id="rId4" Type="http://schemas.openxmlformats.org/officeDocument/2006/relationships/hyperlink" Target="mailto:cthelpdesk@cambiumassessment.com"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0.xml"/></Relationships>
</file>

<file path=ppt/slides/_rels/slide32.xml.rels><?xml version="1.0" encoding="UTF-8" standalone="yes"?>
<Relationships xmlns="http://schemas.openxmlformats.org/package/2006/relationships"><Relationship Id="rId3" Type="http://schemas.openxmlformats.org/officeDocument/2006/relationships/hyperlink" Target="https://ct.portal.cambiumast.com/resources/ctaa-test-administration/" TargetMode="External"/><Relationship Id="rId2" Type="http://schemas.openxmlformats.org/officeDocument/2006/relationships/notesSlide" Target="../notesSlides/notesSlide28.xml"/><Relationship Id="rId1" Type="http://schemas.openxmlformats.org/officeDocument/2006/relationships/slideLayout" Target="../slideLayouts/slideLayout120.xml"/><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120.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120.xml"/></Relationships>
</file>

<file path=ppt/slides/_rels/slide35.xml.rels><?xml version="1.0" encoding="UTF-8" standalone="yes"?>
<Relationships xmlns="http://schemas.openxmlformats.org/package/2006/relationships"><Relationship Id="rId3" Type="http://schemas.openxmlformats.org/officeDocument/2006/relationships/hyperlink" Target="https://ct.portal.cambiumast.com/core/fileparse.php/51/urlt/How-to-Access-DEI-Brochure.pdf" TargetMode="External"/><Relationship Id="rId2" Type="http://schemas.openxmlformats.org/officeDocument/2006/relationships/notesSlide" Target="../notesSlides/notesSlide31.xml"/><Relationship Id="rId1" Type="http://schemas.openxmlformats.org/officeDocument/2006/relationships/slideLayout" Target="../slideLayouts/slideLayout1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1.xml"/></Relationships>
</file>

<file path=ppt/slides/_rels/slide37.xml.rels><?xml version="1.0" encoding="UTF-8" standalone="yes"?>
<Relationships xmlns="http://schemas.openxmlformats.org/package/2006/relationships"><Relationship Id="rId8" Type="http://schemas.openxmlformats.org/officeDocument/2006/relationships/hyperlink" Target="https://ct.portal.cambiumast.com/core/fileparse.php/51/urlt/CTAA-Test-Administration-Manual-TAM.pdf" TargetMode="External"/><Relationship Id="rId3" Type="http://schemas.openxmlformats.org/officeDocument/2006/relationships/hyperlink" Target="https://ct.portal.cambiumast.com/get-started/alternate-assessment-system.stml" TargetMode="External"/><Relationship Id="rId7" Type="http://schemas.openxmlformats.org/officeDocument/2006/relationships/hyperlink" Target="https://ct.portal.cambiumast.com/core/fileparse.php/51/urlt/CTAA-System-User-Guide.pdf" TargetMode="External"/><Relationship Id="rId2" Type="http://schemas.openxmlformats.org/officeDocument/2006/relationships/notesSlide" Target="../notesSlides/notesSlide33.xml"/><Relationship Id="rId1" Type="http://schemas.openxmlformats.org/officeDocument/2006/relationships/slideLayout" Target="../slideLayouts/slideLayout120.xml"/><Relationship Id="rId6" Type="http://schemas.openxmlformats.org/officeDocument/2006/relationships/hyperlink" Target="https://ct.portal.cambiumast.com/core/fileparse.php/51/urlt/CT-Alternate-Assessment-System-Training-Overview-for-TEAs.pdf" TargetMode="External"/><Relationship Id="rId11" Type="http://schemas.openxmlformats.org/officeDocument/2006/relationships/hyperlink" Target="https://ct.portal.cambiumast.com/core/fileparse.php/51/urlt/CTAS-Assessing-Students-Who-Are-Blind-Deaf-or-Deaf-Blind.pdf" TargetMode="External"/><Relationship Id="rId5" Type="http://schemas.openxmlformats.org/officeDocument/2006/relationships/hyperlink" Target="https://ct.portal.cambiumast.com/core/fileparse.php/51/urlt/CT-Alternate-Assessment-System-Training-Overview-for-DAs.pdf" TargetMode="External"/><Relationship Id="rId10" Type="http://schemas.openxmlformats.org/officeDocument/2006/relationships/hyperlink" Target="https://ct.portal.cambiumast.com/core/fileparse.php/51/urlt/CTAA-Assessing-Students-Who-Are-Blind-Deaf-or-Deaf-Blind.pdf" TargetMode="External"/><Relationship Id="rId4" Type="http://schemas.openxmlformats.org/officeDocument/2006/relationships/hyperlink" Target="https://ct.portal.airast.org/get-started/alternate-assessment-system.stml" TargetMode="External"/><Relationship Id="rId9" Type="http://schemas.openxmlformats.org/officeDocument/2006/relationships/hyperlink" Target="https://ct.portal.cambiumast.com/core/fileparse.php/51/urlt/CTAS-Test-Administration-Manual.pdf"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120.xml"/><Relationship Id="rId5" Type="http://schemas.openxmlformats.org/officeDocument/2006/relationships/image" Target="../media/image46.png"/><Relationship Id="rId4" Type="http://schemas.openxmlformats.org/officeDocument/2006/relationships/image" Target="../media/image45.png"/></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120.xml"/><Relationship Id="rId5" Type="http://schemas.openxmlformats.org/officeDocument/2006/relationships/image" Target="../media/image49.png"/><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0.xml"/></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6.xml"/><Relationship Id="rId1" Type="http://schemas.openxmlformats.org/officeDocument/2006/relationships/slideLayout" Target="../slideLayouts/slideLayout120.xml"/><Relationship Id="rId4" Type="http://schemas.openxmlformats.org/officeDocument/2006/relationships/image" Target="../media/image51.png"/></Relationships>
</file>

<file path=ppt/slides/_rels/slide41.xml.rels><?xml version="1.0" encoding="UTF-8" standalone="yes"?>
<Relationships xmlns="http://schemas.openxmlformats.org/package/2006/relationships"><Relationship Id="rId3" Type="http://schemas.openxmlformats.org/officeDocument/2006/relationships/hyperlink" Target="https://ct.portal.cambiumast.com/core/fileparse.php/51/urlt/CT-Alternate-Assessment-System-ESR-Flowchart.pdf" TargetMode="External"/><Relationship Id="rId2" Type="http://schemas.openxmlformats.org/officeDocument/2006/relationships/notesSlide" Target="../notesSlides/notesSlide37.xml"/><Relationship Id="rId1" Type="http://schemas.openxmlformats.org/officeDocument/2006/relationships/slideLayout" Target="../slideLayouts/slideLayout120.xml"/></Relationships>
</file>

<file path=ppt/slides/_rels/slide42.xml.rels><?xml version="1.0" encoding="UTF-8" standalone="yes"?>
<Relationships xmlns="http://schemas.openxmlformats.org/package/2006/relationships"><Relationship Id="rId3" Type="http://schemas.openxmlformats.org/officeDocument/2006/relationships/hyperlink" Target="https://ct.portal.cambiumast.com/core/fileparse.php/51/urlt/CSDE-Assessment-Guidelines.pdf" TargetMode="External"/><Relationship Id="rId2" Type="http://schemas.openxmlformats.org/officeDocument/2006/relationships/notesSlide" Target="../notesSlides/notesSlide38.xml"/><Relationship Id="rId1" Type="http://schemas.openxmlformats.org/officeDocument/2006/relationships/slideLayout" Target="../slideLayouts/slideLayout120.xml"/></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9.xml"/><Relationship Id="rId1" Type="http://schemas.openxmlformats.org/officeDocument/2006/relationships/slideLayout" Target="../slideLayouts/slideLayout120.xml"/></Relationships>
</file>

<file path=ppt/slides/_rels/slide44.xml.rels><?xml version="1.0" encoding="UTF-8" standalone="yes"?>
<Relationships xmlns="http://schemas.openxmlformats.org/package/2006/relationships"><Relationship Id="rId3" Type="http://schemas.openxmlformats.org/officeDocument/2006/relationships/hyperlink" Target="https://teams.microsoft.com/l/meetup-join/19%3ameeting_YjkzOGJlM2YtMDk5ZC00NDBiLTljMGEtMzU2Mjk5NDE3YzBj%40thread.v2/0?context=%7b%22Tid%22%3a%22118b7cfa-a3dd-48b9-b026-31ff69bb738b%22%2c%22Oid%22%3a%229b1f5df4-d39a-4c88-94a8-b8c4a25e4853%22%7d" TargetMode="External"/><Relationship Id="rId2" Type="http://schemas.openxmlformats.org/officeDocument/2006/relationships/notesSlide" Target="../notesSlides/notesSlide40.xml"/><Relationship Id="rId1" Type="http://schemas.openxmlformats.org/officeDocument/2006/relationships/slideLayout" Target="../slideLayouts/slideLayout120.xml"/><Relationship Id="rId5" Type="http://schemas.openxmlformats.org/officeDocument/2006/relationships/hyperlink" Target="https://teams.microsoft.com/l/meetup-join/19%3ameeting_YTU5YWI3MDEtODhkMy00NWUyLTk4ZTctMmU0YWEyM2NkODM1%40thread.v2/0?context=%7b%22Tid%22%3a%22118b7cfa-a3dd-48b9-b026-31ff69bb738b%22%2c%22Oid%22%3a%229b1f5df4-d39a-4c88-94a8-b8c4a25e4853%22%7d" TargetMode="External"/><Relationship Id="rId4" Type="http://schemas.openxmlformats.org/officeDocument/2006/relationships/hyperlink" Target="https://teams.microsoft.com/l/meetup-join/19%3ameeting_OWE4MzA2NmEtNDZiYS00NmVhLTlhYjctMDg3YjA2MGVmYThm%40thread.v2/0?context=%7b%22Tid%22%3a%22118b7cfa-a3dd-48b9-b026-31ff69bb738b%22%2c%22Oid%22%3a%229b1f5df4-d39a-4c88-94a8-b8c4a25e4853%22%7d"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1.xml"/></Relationships>
</file>

<file path=ppt/slides/_rels/slide47.xml.rels><?xml version="1.0" encoding="UTF-8" standalone="yes"?>
<Relationships xmlns="http://schemas.openxmlformats.org/package/2006/relationships"><Relationship Id="rId3" Type="http://schemas.openxmlformats.org/officeDocument/2006/relationships/hyperlink" Target="https://teams.microsoft.com/l/meetup-join/19%3ameeting_YTU5YWI3MDEtODhkMy00NWUyLTk4ZTctMmU0YWEyM2NkODM1%40thread.v2/0?context=%7b%22Tid%22%3a%22118b7cfa-a3dd-48b9-b026-31ff69bb738b%22%2c%22Oid%22%3a%229b1f5df4-d39a-4c88-94a8-b8c4a25e4853%22%7d" TargetMode="External"/><Relationship Id="rId2" Type="http://schemas.openxmlformats.org/officeDocument/2006/relationships/notesSlide" Target="../notesSlides/notesSlide43.xml"/><Relationship Id="rId1" Type="http://schemas.openxmlformats.org/officeDocument/2006/relationships/slideLayout" Target="../slideLayouts/slideLayout11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5.xml"/></Relationships>
</file>

<file path=ppt/slides/_rels/slide4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5.xml"/><Relationship Id="rId1" Type="http://schemas.openxmlformats.org/officeDocument/2006/relationships/slideLayout" Target="../slideLayouts/slideLayout11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1.xml"/></Relationships>
</file>

<file path=ppt/slides/_rels/slide6.xml.rels><?xml version="1.0" encoding="UTF-8" standalone="yes"?>
<Relationships xmlns="http://schemas.openxmlformats.org/package/2006/relationships"><Relationship Id="rId3" Type="http://schemas.openxmlformats.org/officeDocument/2006/relationships/hyperlink" Target="Students%20in%20PSIS%20who%20attend%20Out-of-State%20Facilities%20or%20In-State%20Non-Approved%20Facilities" TargetMode="External"/><Relationship Id="rId2" Type="http://schemas.openxmlformats.org/officeDocument/2006/relationships/notesSlide" Target="../notesSlides/notesSlide6.xml"/><Relationship Id="rId1" Type="http://schemas.openxmlformats.org/officeDocument/2006/relationships/slideLayout" Target="../slideLayouts/slideLayout1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5.xml"/></Relationships>
</file>

<file path=ppt/slides/_rels/slide8.xml.rels><?xml version="1.0" encoding="UTF-8" standalone="yes"?>
<Relationships xmlns="http://schemas.openxmlformats.org/package/2006/relationships"><Relationship Id="rId2" Type="http://schemas.openxmlformats.org/officeDocument/2006/relationships/hyperlink" Target="https://smarterbalanced.org/five-built-in-test-tools-students-should-know-and-use/" TargetMode="External"/><Relationship Id="rId1" Type="http://schemas.openxmlformats.org/officeDocument/2006/relationships/slideLayout" Target="../slideLayouts/slideLayout115.xml"/></Relationships>
</file>

<file path=ppt/slides/_rels/slide9.xml.rels><?xml version="1.0" encoding="UTF-8" standalone="yes"?>
<Relationships xmlns="http://schemas.openxmlformats.org/package/2006/relationships"><Relationship Id="rId2" Type="http://schemas.openxmlformats.org/officeDocument/2006/relationships/hyperlink" Target="https://ct.portal.cambiumast.com/training-tests.stml" TargetMode="External"/><Relationship Id="rId1" Type="http://schemas.openxmlformats.org/officeDocument/2006/relationships/slideLayout" Target="../slideLayouts/slideLayout1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District Administrator’s </a:t>
            </a:r>
            <a:br>
              <a:rPr lang="en-US" dirty="0" smtClean="0"/>
            </a:br>
            <a:r>
              <a:rPr lang="en-US" dirty="0" smtClean="0"/>
              <a:t>Special Populations Workshop</a:t>
            </a:r>
            <a:br>
              <a:rPr lang="en-US" dirty="0" smtClean="0"/>
            </a:br>
            <a:r>
              <a:rPr lang="en-US" dirty="0" smtClean="0"/>
              <a:t>Attendee Reminders</a:t>
            </a:r>
            <a:endParaRPr lang="en-US" dirty="0"/>
          </a:p>
        </p:txBody>
      </p:sp>
      <p:sp>
        <p:nvSpPr>
          <p:cNvPr id="3" name="Content Placeholder 2"/>
          <p:cNvSpPr>
            <a:spLocks noGrp="1"/>
          </p:cNvSpPr>
          <p:nvPr>
            <p:ph idx="1"/>
          </p:nvPr>
        </p:nvSpPr>
        <p:spPr>
          <a:xfrm>
            <a:off x="764371" y="1873568"/>
            <a:ext cx="7905135" cy="4874484"/>
          </a:xfrm>
        </p:spPr>
        <p:txBody>
          <a:bodyPr>
            <a:noAutofit/>
          </a:bodyPr>
          <a:lstStyle/>
          <a:p>
            <a:r>
              <a:rPr lang="en-US" sz="2000" b="1" dirty="0"/>
              <a:t>For audio, you must connect to your computer’s audio or telephone using the phone number provided in the registration email from SDE GO TO </a:t>
            </a:r>
            <a:r>
              <a:rPr lang="en-US" sz="2000" b="1" dirty="0" smtClean="0"/>
              <a:t>Webinar.</a:t>
            </a:r>
            <a:endParaRPr lang="en-US" sz="2000" dirty="0" smtClean="0"/>
          </a:p>
          <a:p>
            <a:r>
              <a:rPr lang="en-US" sz="2000" dirty="0" smtClean="0"/>
              <a:t>All attendees will be placed on mute for the duration of the webinar.</a:t>
            </a:r>
          </a:p>
          <a:p>
            <a:r>
              <a:rPr lang="en-US" sz="2000" dirty="0" smtClean="0"/>
              <a:t>To ask questions, please use the Question box or you may click on the Raise your Hand button and you will be able to ask your question. </a:t>
            </a:r>
          </a:p>
          <a:p>
            <a:r>
              <a:rPr lang="en-US" sz="2000" dirty="0" smtClean="0"/>
              <a:t>Questions will be addressed by the presenters during the session. Unanswered questions will be addressed in a follow-up email.</a:t>
            </a:r>
          </a:p>
          <a:p>
            <a:r>
              <a:rPr lang="en-US" sz="2000" dirty="0" smtClean="0"/>
              <a:t>This session is being recorded and will be posted to the CSDE Assessment web page and portal.</a:t>
            </a:r>
            <a:endParaRPr lang="en-US" sz="2000" dirty="0"/>
          </a:p>
        </p:txBody>
      </p:sp>
    </p:spTree>
    <p:extLst>
      <p:ext uri="{BB962C8B-B14F-4D97-AF65-F5344CB8AC3E}">
        <p14:creationId xmlns:p14="http://schemas.microsoft.com/office/powerpoint/2010/main" val="2481791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463040"/>
          </a:xfrm>
          <a:solidFill>
            <a:srgbClr val="5B9BD5"/>
          </a:solidFill>
        </p:spPr>
        <p:txBody>
          <a:bodyPr>
            <a:normAutofit/>
          </a:bodyPr>
          <a:lstStyle/>
          <a:p>
            <a:r>
              <a:rPr lang="en-US" sz="3600" b="1" dirty="0">
                <a:solidFill>
                  <a:schemeClr val="bg1"/>
                </a:solidFill>
              </a:rPr>
              <a:t>Who is </a:t>
            </a:r>
            <a:r>
              <a:rPr lang="en-US" sz="3600" b="1" dirty="0" smtClean="0">
                <a:solidFill>
                  <a:schemeClr val="bg1"/>
                </a:solidFill>
              </a:rPr>
              <a:t>Eligible for </a:t>
            </a:r>
            <a:r>
              <a:rPr lang="en-US" sz="3600" dirty="0">
                <a:solidFill>
                  <a:schemeClr val="bg1"/>
                </a:solidFill>
              </a:rPr>
              <a:t>T</a:t>
            </a:r>
            <a:r>
              <a:rPr lang="en-US" sz="3600" dirty="0" smtClean="0">
                <a:solidFill>
                  <a:schemeClr val="bg1"/>
                </a:solidFill>
              </a:rPr>
              <a:t>est </a:t>
            </a:r>
            <a:r>
              <a:rPr lang="en-US" sz="3600" dirty="0">
                <a:solidFill>
                  <a:schemeClr val="bg1"/>
                </a:solidFill>
              </a:rPr>
              <a:t>A</a:t>
            </a:r>
            <a:r>
              <a:rPr lang="en-US" sz="3600" dirty="0" smtClean="0">
                <a:solidFill>
                  <a:schemeClr val="bg1"/>
                </a:solidFill>
              </a:rPr>
              <a:t>ccommodations</a:t>
            </a:r>
            <a:r>
              <a:rPr lang="en-US" sz="3600" b="1" dirty="0" smtClean="0">
                <a:solidFill>
                  <a:schemeClr val="bg1"/>
                </a:solidFill>
              </a:rPr>
              <a:t>?</a:t>
            </a:r>
            <a:endParaRPr lang="en-US" sz="3600" b="1" dirty="0">
              <a:solidFill>
                <a:schemeClr val="bg1"/>
              </a:solidFill>
            </a:endParaRPr>
          </a:p>
        </p:txBody>
      </p:sp>
      <p:sp>
        <p:nvSpPr>
          <p:cNvPr id="3" name="Text Placeholder 2"/>
          <p:cNvSpPr>
            <a:spLocks noGrp="1"/>
          </p:cNvSpPr>
          <p:nvPr>
            <p:ph type="body" idx="1"/>
          </p:nvPr>
        </p:nvSpPr>
        <p:spPr>
          <a:xfrm>
            <a:off x="628649" y="1570075"/>
            <a:ext cx="8079415" cy="4870450"/>
          </a:xfrm>
        </p:spPr>
        <p:txBody>
          <a:bodyPr>
            <a:normAutofit fontScale="92500" lnSpcReduction="20000"/>
          </a:bodyPr>
          <a:lstStyle/>
          <a:p>
            <a:pPr marL="342900" indent="-342900">
              <a:buFont typeface="Arial" panose="020B0604020202020204" pitchFamily="34" charset="0"/>
              <a:buChar char="•"/>
            </a:pPr>
            <a:r>
              <a:rPr lang="en-US" sz="2800" b="1" dirty="0">
                <a:solidFill>
                  <a:schemeClr val="tx1"/>
                </a:solidFill>
              </a:rPr>
              <a:t>available for students with an active Individualized Education Program (IEP) or a Section 504 Plan</a:t>
            </a:r>
          </a:p>
          <a:p>
            <a:pPr marL="342900" indent="-342900">
              <a:buFont typeface="Arial" panose="020B0604020202020204" pitchFamily="34" charset="0"/>
              <a:buChar char="•"/>
            </a:pPr>
            <a:r>
              <a:rPr lang="en-US" sz="2800" dirty="0">
                <a:solidFill>
                  <a:schemeClr val="tx1"/>
                </a:solidFill>
              </a:rPr>
              <a:t>IEP/504 Plan must specify which </a:t>
            </a:r>
            <a:r>
              <a:rPr lang="en-US" sz="2800" dirty="0" smtClean="0">
                <a:solidFill>
                  <a:schemeClr val="tx1"/>
                </a:solidFill>
              </a:rPr>
              <a:t>accommodations </a:t>
            </a:r>
            <a:r>
              <a:rPr lang="en-US" sz="2800" dirty="0">
                <a:solidFill>
                  <a:schemeClr val="tx1"/>
                </a:solidFill>
              </a:rPr>
              <a:t>will be used during testing, and should generally reflect similar accommodations needed for instruction</a:t>
            </a:r>
          </a:p>
          <a:p>
            <a:pPr marL="342900" indent="-342900">
              <a:buFont typeface="Arial" panose="020B0604020202020204" pitchFamily="34" charset="0"/>
              <a:buChar char="•"/>
            </a:pPr>
            <a:r>
              <a:rPr lang="en-US" sz="2800" dirty="0">
                <a:solidFill>
                  <a:schemeClr val="tx1"/>
                </a:solidFill>
              </a:rPr>
              <a:t>embedded accommodations are provided through the Test Delivery System (e.g., text-to-speech of ELA Reading Passages, closed captioning)</a:t>
            </a:r>
          </a:p>
          <a:p>
            <a:pPr marL="342900" indent="-342900">
              <a:buFont typeface="Arial" panose="020B0604020202020204" pitchFamily="34" charset="0"/>
              <a:buChar char="•"/>
            </a:pPr>
            <a:r>
              <a:rPr lang="en-US" sz="2800" dirty="0">
                <a:solidFill>
                  <a:schemeClr val="tx1"/>
                </a:solidFill>
              </a:rPr>
              <a:t>non-embedded accommodations are provided by the test examiner (e.g., 100 Numbers Table, Large Print Test booklet)</a:t>
            </a:r>
          </a:p>
          <a:p>
            <a:pPr marL="342900" indent="-342900">
              <a:buFont typeface="Arial" panose="020B0604020202020204" pitchFamily="34" charset="0"/>
              <a:buChar char="•"/>
            </a:pPr>
            <a:r>
              <a:rPr lang="en-US" sz="2800" dirty="0">
                <a:solidFill>
                  <a:schemeClr val="tx1"/>
                </a:solidFill>
              </a:rPr>
              <a:t>must be activated in TIDE</a:t>
            </a:r>
          </a:p>
          <a:p>
            <a:endParaRPr lang="en-US" dirty="0">
              <a:solidFill>
                <a:schemeClr val="tx1"/>
              </a:solidFill>
            </a:endParaRPr>
          </a:p>
        </p:txBody>
      </p:sp>
    </p:spTree>
    <p:extLst>
      <p:ext uri="{BB962C8B-B14F-4D97-AF65-F5344CB8AC3E}">
        <p14:creationId xmlns:p14="http://schemas.microsoft.com/office/powerpoint/2010/main" val="42044815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1463040"/>
          </a:xfrm>
          <a:solidFill>
            <a:srgbClr val="5B9BD5"/>
          </a:solidFill>
        </p:spPr>
        <p:txBody>
          <a:bodyPr>
            <a:noAutofit/>
          </a:bodyPr>
          <a:lstStyle/>
          <a:p>
            <a:pPr algn="ctr"/>
            <a:r>
              <a:rPr lang="en-US" sz="3600" b="1" dirty="0">
                <a:solidFill>
                  <a:schemeClr val="bg1"/>
                </a:solidFill>
                <a:latin typeface="Arial" panose="020B0604020202020204" pitchFamily="34" charset="0"/>
                <a:cs typeface="Arial" panose="020B0604020202020204" pitchFamily="34" charset="0"/>
              </a:rPr>
              <a:t>Accommodation Eligibility</a:t>
            </a:r>
          </a:p>
        </p:txBody>
      </p:sp>
      <p:sp>
        <p:nvSpPr>
          <p:cNvPr id="9" name="Rectangle 8">
            <a:extLst>
              <a:ext uri="{FF2B5EF4-FFF2-40B4-BE49-F238E27FC236}">
                <a16:creationId xmlns:a16="http://schemas.microsoft.com/office/drawing/2014/main" id="{52427AAF-F206-47E8-8D77-5F74D4272252}"/>
              </a:ext>
            </a:extLst>
          </p:cNvPr>
          <p:cNvSpPr/>
          <p:nvPr/>
        </p:nvSpPr>
        <p:spPr>
          <a:xfrm>
            <a:off x="640080" y="1532709"/>
            <a:ext cx="7863840" cy="1938992"/>
          </a:xfrm>
          <a:prstGeom prst="rect">
            <a:avLst/>
          </a:prstGeom>
        </p:spPr>
        <p:txBody>
          <a:bodyPr wrap="square">
            <a:spAutoFit/>
          </a:bodyPr>
          <a:lstStyle/>
          <a:p>
            <a:pPr marR="0" lvl="0" algn="l" defTabSz="914400" rtl="0" eaLnBrk="1" fontAlgn="base" latinLnBrk="0" hangingPunct="1">
              <a:lnSpc>
                <a:spcPct val="100000"/>
              </a:lnSpc>
              <a:spcBef>
                <a:spcPct val="0"/>
              </a:spcBef>
              <a:spcAft>
                <a:spcPct val="0"/>
              </a:spcAft>
              <a:buSzTx/>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In order to be eligible for any embedded or non-embedded accommodation, the IDEA Indicator or </a:t>
            </a:r>
            <a:r>
              <a:rPr kumimoji="0" lang="en-US" sz="2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Section </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504 Plan field </a:t>
            </a:r>
            <a:r>
              <a:rPr lang="en-US" sz="2400" noProof="0" dirty="0">
                <a:solidFill>
                  <a:srgbClr val="000000"/>
                </a:solidFill>
                <a:latin typeface="Arial" panose="020B0604020202020204" pitchFamily="34" charset="0"/>
                <a:cs typeface="Arial" panose="020B0604020202020204" pitchFamily="34" charset="0"/>
              </a:rPr>
              <a:t>must</a:t>
            </a:r>
            <a:r>
              <a:rPr lang="en-US" sz="2400" dirty="0">
                <a:solidFill>
                  <a:srgbClr val="000000"/>
                </a:solidFill>
                <a:latin typeface="Arial" panose="020B0604020202020204" pitchFamily="34" charset="0"/>
                <a:cs typeface="Arial" panose="020B0604020202020204" pitchFamily="34" charset="0"/>
              </a:rPr>
              <a:t> be</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set to Yes based on the</a:t>
            </a:r>
            <a:r>
              <a:rPr kumimoji="0" lang="en-US" sz="2400" b="0" i="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 PSIS registration fields.</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Without</a:t>
            </a:r>
            <a:r>
              <a:rPr kumimoji="0" lang="en-US" sz="2400" b="0" i="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 this indication, accommodations cannot be set in TIDE.</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C22A60C8-B581-4D5B-9F02-B223BAFBC573}"/>
              </a:ext>
            </a:extLst>
          </p:cNvPr>
          <p:cNvPicPr>
            <a:picLocks noChangeAspect="1"/>
          </p:cNvPicPr>
          <p:nvPr/>
        </p:nvPicPr>
        <p:blipFill>
          <a:blip r:embed="rId3"/>
          <a:stretch>
            <a:fillRect/>
          </a:stretch>
        </p:blipFill>
        <p:spPr>
          <a:xfrm>
            <a:off x="2259769" y="3665201"/>
            <a:ext cx="4420826" cy="835045"/>
          </a:xfrm>
          <a:prstGeom prst="rect">
            <a:avLst/>
          </a:prstGeom>
          <a:ln w="6350" cap="sq">
            <a:solidFill>
              <a:srgbClr val="080808"/>
            </a:solidFill>
            <a:miter lim="800000"/>
          </a:ln>
          <a:effectLst>
            <a:outerShdw blurRad="57150" dist="50800" dir="2700000" algn="tl" rotWithShape="0">
              <a:srgbClr val="000000">
                <a:alpha val="40000"/>
              </a:srgbClr>
            </a:outerShdw>
          </a:effectLst>
        </p:spPr>
      </p:pic>
      <p:pic>
        <p:nvPicPr>
          <p:cNvPr id="11" name="Picture 10">
            <a:extLst>
              <a:ext uri="{FF2B5EF4-FFF2-40B4-BE49-F238E27FC236}">
                <a16:creationId xmlns:a16="http://schemas.microsoft.com/office/drawing/2014/main" id="{87027A6C-8BC6-42CE-9381-68CF9683F19B}"/>
              </a:ext>
            </a:extLst>
          </p:cNvPr>
          <p:cNvPicPr>
            <a:picLocks noChangeAspect="1"/>
          </p:cNvPicPr>
          <p:nvPr/>
        </p:nvPicPr>
        <p:blipFill>
          <a:blip r:embed="rId4"/>
          <a:stretch>
            <a:fillRect/>
          </a:stretch>
        </p:blipFill>
        <p:spPr>
          <a:xfrm>
            <a:off x="1616335" y="4908505"/>
            <a:ext cx="5707694" cy="1002703"/>
          </a:xfrm>
          <a:prstGeom prst="rect">
            <a:avLst/>
          </a:prstGeom>
          <a:ln w="6350" cap="sq">
            <a:solidFill>
              <a:srgbClr val="080808"/>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6636392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1394" y="661725"/>
            <a:ext cx="9091848" cy="608831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 name="Rounded Rectangle 5"/>
          <p:cNvSpPr/>
          <p:nvPr/>
        </p:nvSpPr>
        <p:spPr>
          <a:xfrm>
            <a:off x="59511" y="1350554"/>
            <a:ext cx="1267677" cy="329256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graphicFrame>
        <p:nvGraphicFramePr>
          <p:cNvPr id="2" name="Diagram 1"/>
          <p:cNvGraphicFramePr/>
          <p:nvPr/>
        </p:nvGraphicFramePr>
        <p:xfrm>
          <a:off x="81180" y="1427928"/>
          <a:ext cx="1273092" cy="32333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ounded Rectangle 8"/>
          <p:cNvSpPr/>
          <p:nvPr/>
        </p:nvSpPr>
        <p:spPr>
          <a:xfrm>
            <a:off x="60027" y="4846481"/>
            <a:ext cx="1229263" cy="163220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graphicFrame>
        <p:nvGraphicFramePr>
          <p:cNvPr id="30" name="Diagram 29"/>
          <p:cNvGraphicFramePr/>
          <p:nvPr/>
        </p:nvGraphicFramePr>
        <p:xfrm>
          <a:off x="112442" y="4738695"/>
          <a:ext cx="1213963" cy="188803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Rounded Rectangle 10"/>
          <p:cNvSpPr/>
          <p:nvPr/>
        </p:nvSpPr>
        <p:spPr>
          <a:xfrm>
            <a:off x="1383902" y="897557"/>
            <a:ext cx="7701220" cy="583852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2" name="TextBox 11"/>
          <p:cNvSpPr txBox="1"/>
          <p:nvPr/>
        </p:nvSpPr>
        <p:spPr>
          <a:xfrm>
            <a:off x="1369422" y="866198"/>
            <a:ext cx="2673533" cy="400110"/>
          </a:xfrm>
          <a:prstGeom prst="rect">
            <a:avLst/>
          </a:prstGeom>
          <a:noFill/>
        </p:spPr>
        <p:txBody>
          <a:bodyPr wrap="square" rtlCol="0">
            <a:spAutoFit/>
          </a:bodyPr>
          <a:lstStyle/>
          <a:p>
            <a:pPr algn="ctr"/>
            <a:r>
              <a:rPr lang="en-US" sz="2000" dirty="0">
                <a:latin typeface="Arial" pitchFamily="34" charset="0"/>
                <a:cs typeface="Arial" pitchFamily="34" charset="0"/>
              </a:rPr>
              <a:t>Designated Supports:</a:t>
            </a:r>
          </a:p>
        </p:txBody>
      </p:sp>
      <p:sp>
        <p:nvSpPr>
          <p:cNvPr id="14" name="Rounded Rectangle 13"/>
          <p:cNvSpPr/>
          <p:nvPr/>
        </p:nvSpPr>
        <p:spPr>
          <a:xfrm>
            <a:off x="1361982" y="1407535"/>
            <a:ext cx="2589779" cy="240928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5" name="Rounded Rectangle 14"/>
          <p:cNvSpPr/>
          <p:nvPr/>
        </p:nvSpPr>
        <p:spPr>
          <a:xfrm>
            <a:off x="1354272" y="3816818"/>
            <a:ext cx="2625355" cy="280991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graphicFrame>
        <p:nvGraphicFramePr>
          <p:cNvPr id="31" name="Diagram 30"/>
          <p:cNvGraphicFramePr/>
          <p:nvPr/>
        </p:nvGraphicFramePr>
        <p:xfrm>
          <a:off x="1343775" y="1222564"/>
          <a:ext cx="2567859" cy="254550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7" name="Diagram 6"/>
          <p:cNvGraphicFramePr/>
          <p:nvPr/>
        </p:nvGraphicFramePr>
        <p:xfrm>
          <a:off x="1354415" y="3775458"/>
          <a:ext cx="2597346" cy="2860395"/>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18" name="Rounded Rectangle 17"/>
          <p:cNvSpPr/>
          <p:nvPr/>
        </p:nvSpPr>
        <p:spPr>
          <a:xfrm>
            <a:off x="3972296" y="924364"/>
            <a:ext cx="5089522" cy="480747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19" name="TextBox 18"/>
          <p:cNvSpPr txBox="1"/>
          <p:nvPr/>
        </p:nvSpPr>
        <p:spPr>
          <a:xfrm>
            <a:off x="4056286" y="1031083"/>
            <a:ext cx="2217468" cy="400110"/>
          </a:xfrm>
          <a:prstGeom prst="rect">
            <a:avLst/>
          </a:prstGeom>
          <a:noFill/>
        </p:spPr>
        <p:txBody>
          <a:bodyPr wrap="square" rtlCol="0">
            <a:spAutoFit/>
          </a:bodyPr>
          <a:lstStyle/>
          <a:p>
            <a:pPr algn="ctr"/>
            <a:r>
              <a:rPr lang="en-US" sz="2000" dirty="0">
                <a:latin typeface="Arial" pitchFamily="34" charset="0"/>
                <a:cs typeface="Arial" pitchFamily="34" charset="0"/>
              </a:rPr>
              <a:t>Accommodations:</a:t>
            </a:r>
          </a:p>
        </p:txBody>
      </p:sp>
      <p:sp>
        <p:nvSpPr>
          <p:cNvPr id="20" name="TextBox 19"/>
          <p:cNvSpPr txBox="1"/>
          <p:nvPr/>
        </p:nvSpPr>
        <p:spPr>
          <a:xfrm>
            <a:off x="6205415" y="915092"/>
            <a:ext cx="2124644" cy="492443"/>
          </a:xfrm>
          <a:prstGeom prst="rect">
            <a:avLst/>
          </a:prstGeom>
          <a:solidFill>
            <a:srgbClr val="FFFFCC"/>
          </a:solidFill>
          <a:effectLst>
            <a:outerShdw blurRad="50800" dist="38100" dir="2700000" algn="tl" rotWithShape="0">
              <a:prstClr val="black">
                <a:alpha val="40000"/>
              </a:prstClr>
            </a:outerShdw>
          </a:effectLst>
        </p:spPr>
        <p:txBody>
          <a:bodyPr wrap="square" rtlCol="0">
            <a:spAutoFit/>
          </a:bodyPr>
          <a:lstStyle/>
          <a:p>
            <a:pPr algn="ctr"/>
            <a:r>
              <a:rPr lang="en-US" sz="1300" i="1" dirty="0">
                <a:latin typeface="Arial" pitchFamily="34" charset="0"/>
                <a:cs typeface="Arial" pitchFamily="34" charset="0"/>
              </a:rPr>
              <a:t>Available to students with an IEP or 504 Plan</a:t>
            </a:r>
          </a:p>
        </p:txBody>
      </p:sp>
      <p:sp>
        <p:nvSpPr>
          <p:cNvPr id="21" name="Rounded Rectangle 20"/>
          <p:cNvSpPr/>
          <p:nvPr/>
        </p:nvSpPr>
        <p:spPr>
          <a:xfrm>
            <a:off x="3933346" y="1878172"/>
            <a:ext cx="1764583" cy="303675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22" name="Rounded Rectangle 21"/>
          <p:cNvSpPr/>
          <p:nvPr/>
        </p:nvSpPr>
        <p:spPr>
          <a:xfrm>
            <a:off x="5848237" y="1751483"/>
            <a:ext cx="3252865" cy="356517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graphicFrame>
        <p:nvGraphicFramePr>
          <p:cNvPr id="8" name="Diagram 7"/>
          <p:cNvGraphicFramePr/>
          <p:nvPr/>
        </p:nvGraphicFramePr>
        <p:xfrm>
          <a:off x="3984517" y="1750245"/>
          <a:ext cx="1713411" cy="290102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
        <p:nvSpPr>
          <p:cNvPr id="39" name="Freeform 38"/>
          <p:cNvSpPr/>
          <p:nvPr/>
        </p:nvSpPr>
        <p:spPr>
          <a:xfrm>
            <a:off x="6592779" y="1516241"/>
            <a:ext cx="1149049" cy="347356"/>
          </a:xfrm>
          <a:custGeom>
            <a:avLst/>
            <a:gdLst>
              <a:gd name="connsiteX0" fmla="*/ 0 w 1149049"/>
              <a:gd name="connsiteY0" fmla="*/ 57894 h 347356"/>
              <a:gd name="connsiteX1" fmla="*/ 57894 w 1149049"/>
              <a:gd name="connsiteY1" fmla="*/ 0 h 347356"/>
              <a:gd name="connsiteX2" fmla="*/ 1091155 w 1149049"/>
              <a:gd name="connsiteY2" fmla="*/ 0 h 347356"/>
              <a:gd name="connsiteX3" fmla="*/ 1149049 w 1149049"/>
              <a:gd name="connsiteY3" fmla="*/ 57894 h 347356"/>
              <a:gd name="connsiteX4" fmla="*/ 1149049 w 1149049"/>
              <a:gd name="connsiteY4" fmla="*/ 289462 h 347356"/>
              <a:gd name="connsiteX5" fmla="*/ 1091155 w 1149049"/>
              <a:gd name="connsiteY5" fmla="*/ 347356 h 347356"/>
              <a:gd name="connsiteX6" fmla="*/ 57894 w 1149049"/>
              <a:gd name="connsiteY6" fmla="*/ 347356 h 347356"/>
              <a:gd name="connsiteX7" fmla="*/ 0 w 1149049"/>
              <a:gd name="connsiteY7" fmla="*/ 289462 h 347356"/>
              <a:gd name="connsiteX8" fmla="*/ 0 w 1149049"/>
              <a:gd name="connsiteY8" fmla="*/ 57894 h 347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9049" h="347356">
                <a:moveTo>
                  <a:pt x="0" y="57894"/>
                </a:moveTo>
                <a:cubicBezTo>
                  <a:pt x="0" y="25920"/>
                  <a:pt x="25920" y="0"/>
                  <a:pt x="57894" y="0"/>
                </a:cubicBezTo>
                <a:lnTo>
                  <a:pt x="1091155" y="0"/>
                </a:lnTo>
                <a:cubicBezTo>
                  <a:pt x="1123129" y="0"/>
                  <a:pt x="1149049" y="25920"/>
                  <a:pt x="1149049" y="57894"/>
                </a:cubicBezTo>
                <a:lnTo>
                  <a:pt x="1149049" y="289462"/>
                </a:lnTo>
                <a:cubicBezTo>
                  <a:pt x="1149049" y="321436"/>
                  <a:pt x="1123129" y="347356"/>
                  <a:pt x="1091155" y="347356"/>
                </a:cubicBezTo>
                <a:lnTo>
                  <a:pt x="57894" y="347356"/>
                </a:lnTo>
                <a:cubicBezTo>
                  <a:pt x="25920" y="347356"/>
                  <a:pt x="0" y="321436"/>
                  <a:pt x="0" y="289462"/>
                </a:cubicBezTo>
                <a:lnTo>
                  <a:pt x="0" y="57894"/>
                </a:lnTo>
                <a:close/>
              </a:path>
            </a:pathLst>
          </a:custGeom>
        </p:spPr>
        <p:style>
          <a:lnRef idx="2">
            <a:schemeClr val="lt1">
              <a:hueOff val="0"/>
              <a:satOff val="0"/>
              <a:lumOff val="0"/>
              <a:alphaOff val="0"/>
            </a:schemeClr>
          </a:lnRef>
          <a:fillRef idx="1">
            <a:schemeClr val="accent6">
              <a:shade val="50000"/>
              <a:hueOff val="0"/>
              <a:satOff val="0"/>
              <a:lumOff val="0"/>
              <a:alphaOff val="0"/>
            </a:schemeClr>
          </a:fillRef>
          <a:effectRef idx="0">
            <a:schemeClr val="accent6">
              <a:shade val="50000"/>
              <a:hueOff val="0"/>
              <a:satOff val="0"/>
              <a:lumOff val="0"/>
              <a:alphaOff val="0"/>
            </a:schemeClr>
          </a:effectRef>
          <a:fontRef idx="minor">
            <a:schemeClr val="lt1"/>
          </a:fontRef>
        </p:style>
        <p:txBody>
          <a:bodyPr spcFirstLastPara="0" vert="horz" wrap="square" lIns="58867" tIns="58867" rIns="58867" bIns="58867" numCol="1" spcCol="1270" anchor="ctr" anchorCtr="0">
            <a:noAutofit/>
          </a:bodyPr>
          <a:lstStyle/>
          <a:p>
            <a:pPr lvl="0" algn="l" defTabSz="466725" rtl="0">
              <a:lnSpc>
                <a:spcPct val="90000"/>
              </a:lnSpc>
              <a:spcBef>
                <a:spcPct val="0"/>
              </a:spcBef>
              <a:spcAft>
                <a:spcPct val="35000"/>
              </a:spcAft>
            </a:pPr>
            <a:r>
              <a:rPr lang="en-US" sz="1050" b="1" kern="1200" dirty="0"/>
              <a:t>Non-Embedded</a:t>
            </a:r>
            <a:endParaRPr lang="en-US" sz="1050" kern="1200" dirty="0"/>
          </a:p>
        </p:txBody>
      </p:sp>
      <p:sp>
        <p:nvSpPr>
          <p:cNvPr id="40" name="Freeform 39"/>
          <p:cNvSpPr/>
          <p:nvPr/>
        </p:nvSpPr>
        <p:spPr>
          <a:xfrm>
            <a:off x="5999272" y="1791127"/>
            <a:ext cx="3172738" cy="3487871"/>
          </a:xfrm>
          <a:custGeom>
            <a:avLst/>
            <a:gdLst>
              <a:gd name="connsiteX0" fmla="*/ 0 w 3172738"/>
              <a:gd name="connsiteY0" fmla="*/ 0 h 3473470"/>
              <a:gd name="connsiteX1" fmla="*/ 3172738 w 3172738"/>
              <a:gd name="connsiteY1" fmla="*/ 0 h 3473470"/>
              <a:gd name="connsiteX2" fmla="*/ 3172738 w 3172738"/>
              <a:gd name="connsiteY2" fmla="*/ 3473470 h 3473470"/>
              <a:gd name="connsiteX3" fmla="*/ 0 w 3172738"/>
              <a:gd name="connsiteY3" fmla="*/ 3473470 h 3473470"/>
              <a:gd name="connsiteX4" fmla="*/ 0 w 3172738"/>
              <a:gd name="connsiteY4" fmla="*/ 0 h 3473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2738" h="3473470">
                <a:moveTo>
                  <a:pt x="0" y="0"/>
                </a:moveTo>
                <a:lnTo>
                  <a:pt x="3172738" y="0"/>
                </a:lnTo>
                <a:lnTo>
                  <a:pt x="3172738" y="3473470"/>
                </a:lnTo>
                <a:lnTo>
                  <a:pt x="0" y="34734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0734" tIns="11430" rIns="64008" bIns="11430" numCol="1" spcCol="1270" anchor="t" anchorCtr="0">
            <a:noAutofit/>
          </a:bodyPr>
          <a:lstStyle/>
          <a:p>
            <a:pPr marL="57150" lvl="1" indent="-57150" algn="l" defTabSz="400050" rtl="0">
              <a:lnSpc>
                <a:spcPct val="90000"/>
              </a:lnSpc>
              <a:spcBef>
                <a:spcPct val="0"/>
              </a:spcBef>
              <a:spcAft>
                <a:spcPct val="20000"/>
              </a:spcAft>
              <a:buChar char="••"/>
            </a:pPr>
            <a:endParaRPr lang="en-US" sz="900" kern="1200" dirty="0"/>
          </a:p>
          <a:p>
            <a:pPr marL="57150" lvl="1" indent="-57150" algn="l" defTabSz="444500" rtl="0">
              <a:lnSpc>
                <a:spcPct val="90000"/>
              </a:lnSpc>
              <a:spcBef>
                <a:spcPct val="0"/>
              </a:spcBef>
              <a:spcAft>
                <a:spcPct val="20000"/>
              </a:spcAft>
              <a:buChar char="••"/>
            </a:pPr>
            <a:r>
              <a:rPr lang="en-US" sz="1000" kern="1200" dirty="0">
                <a:hlinkClick r:id="rId28"/>
              </a:rPr>
              <a:t>100s Number Table  </a:t>
            </a:r>
            <a:r>
              <a:rPr lang="en-US" sz="1000" kern="1200" dirty="0"/>
              <a:t>(Grades 3-8)</a:t>
            </a:r>
          </a:p>
          <a:p>
            <a:pPr marL="57150" lvl="1" indent="-57150" algn="l" defTabSz="444500" rtl="0">
              <a:lnSpc>
                <a:spcPct val="90000"/>
              </a:lnSpc>
              <a:spcBef>
                <a:spcPct val="0"/>
              </a:spcBef>
              <a:spcAft>
                <a:spcPct val="20000"/>
              </a:spcAft>
              <a:buChar char="••"/>
            </a:pPr>
            <a:r>
              <a:rPr lang="en-US" sz="1000" kern="1200" dirty="0"/>
              <a:t>Abacus</a:t>
            </a:r>
          </a:p>
          <a:p>
            <a:pPr marL="57150" lvl="1" indent="-57150" algn="l" defTabSz="444500" rtl="0">
              <a:lnSpc>
                <a:spcPct val="90000"/>
              </a:lnSpc>
              <a:spcBef>
                <a:spcPct val="0"/>
              </a:spcBef>
              <a:spcAft>
                <a:spcPct val="20000"/>
              </a:spcAft>
              <a:buChar char="••"/>
            </a:pPr>
            <a:r>
              <a:rPr lang="en-US" sz="1000" kern="1200" dirty="0"/>
              <a:t>Alternate Response Options</a:t>
            </a:r>
          </a:p>
          <a:p>
            <a:pPr marL="57150" lvl="1" indent="-57150" algn="l" defTabSz="444500" rtl="0">
              <a:lnSpc>
                <a:spcPct val="90000"/>
              </a:lnSpc>
              <a:spcBef>
                <a:spcPct val="0"/>
              </a:spcBef>
              <a:spcAft>
                <a:spcPct val="20000"/>
              </a:spcAft>
              <a:buChar char="••"/>
            </a:pPr>
            <a:r>
              <a:rPr lang="en-US" sz="1000" kern="1200" dirty="0"/>
              <a:t>Braille Booklet</a:t>
            </a:r>
          </a:p>
          <a:p>
            <a:pPr marL="57150" lvl="1" indent="-57150" defTabSz="444500">
              <a:lnSpc>
                <a:spcPct val="90000"/>
              </a:lnSpc>
              <a:spcBef>
                <a:spcPct val="0"/>
              </a:spcBef>
              <a:spcAft>
                <a:spcPct val="20000"/>
              </a:spcAft>
              <a:buFontTx/>
              <a:buChar char="••"/>
            </a:pPr>
            <a:r>
              <a:rPr lang="en-US" sz="1000" i="1" dirty="0">
                <a:solidFill>
                  <a:schemeClr val="accent5">
                    <a:lumMod val="50000"/>
                  </a:schemeClr>
                </a:solidFill>
              </a:rPr>
              <a:t>Calculator (Math Grades 6-8) </a:t>
            </a:r>
            <a:r>
              <a:rPr lang="en-US" sz="1000" b="1" i="1" dirty="0">
                <a:solidFill>
                  <a:schemeClr val="accent5">
                    <a:lumMod val="50000"/>
                  </a:schemeClr>
                </a:solidFill>
              </a:rPr>
              <a:t># </a:t>
            </a:r>
            <a:endParaRPr lang="en-US" sz="1000" dirty="0">
              <a:solidFill>
                <a:srgbClr val="FF0000"/>
              </a:solidFill>
            </a:endParaRPr>
          </a:p>
          <a:p>
            <a:pPr marL="57150" lvl="1" indent="-57150" defTabSz="444500">
              <a:lnSpc>
                <a:spcPct val="90000"/>
              </a:lnSpc>
              <a:spcBef>
                <a:spcPct val="0"/>
              </a:spcBef>
              <a:spcAft>
                <a:spcPct val="20000"/>
              </a:spcAft>
              <a:buFontTx/>
              <a:buChar char="••"/>
            </a:pPr>
            <a:r>
              <a:rPr lang="en-US" sz="1000" i="1" dirty="0">
                <a:solidFill>
                  <a:schemeClr val="accent5">
                    <a:lumMod val="50000"/>
                  </a:schemeClr>
                </a:solidFill>
              </a:rPr>
              <a:t>Customized Accommodations </a:t>
            </a:r>
            <a:r>
              <a:rPr lang="en-US" sz="1000" b="1" i="1" dirty="0">
                <a:solidFill>
                  <a:schemeClr val="accent5">
                    <a:lumMod val="50000"/>
                  </a:schemeClr>
                </a:solidFill>
              </a:rPr>
              <a:t>~#</a:t>
            </a:r>
            <a:r>
              <a:rPr lang="en-US" sz="1000" i="1" dirty="0">
                <a:solidFill>
                  <a:schemeClr val="accent5">
                    <a:lumMod val="50000"/>
                  </a:schemeClr>
                </a:solidFill>
              </a:rPr>
              <a:t> </a:t>
            </a:r>
            <a:endParaRPr lang="en-US" sz="1000" kern="1200" dirty="0"/>
          </a:p>
          <a:p>
            <a:pPr marL="57150" lvl="1" indent="-57150" defTabSz="444500">
              <a:lnSpc>
                <a:spcPct val="90000"/>
              </a:lnSpc>
              <a:spcBef>
                <a:spcPct val="0"/>
              </a:spcBef>
              <a:spcAft>
                <a:spcPct val="20000"/>
              </a:spcAft>
              <a:buChar char="••"/>
            </a:pPr>
            <a:r>
              <a:rPr lang="en-US" sz="1000" i="1" kern="1200" dirty="0">
                <a:solidFill>
                  <a:schemeClr val="accent5">
                    <a:lumMod val="50000"/>
                  </a:schemeClr>
                </a:solidFill>
              </a:rPr>
              <a:t>Human Signer for ELA, Math, and/or Science Items </a:t>
            </a:r>
            <a:r>
              <a:rPr lang="en-US" sz="1000" b="1" i="1" dirty="0">
                <a:solidFill>
                  <a:schemeClr val="accent5">
                    <a:lumMod val="50000"/>
                  </a:schemeClr>
                </a:solidFill>
              </a:rPr>
              <a:t>~ # </a:t>
            </a:r>
            <a:endParaRPr lang="en-US" sz="1000" kern="1200" dirty="0">
              <a:solidFill>
                <a:schemeClr val="accent5">
                  <a:lumMod val="50000"/>
                </a:schemeClr>
              </a:solidFill>
            </a:endParaRPr>
          </a:p>
          <a:p>
            <a:pPr marL="57150" lvl="1" indent="-57150" defTabSz="444500">
              <a:lnSpc>
                <a:spcPct val="90000"/>
              </a:lnSpc>
              <a:spcBef>
                <a:spcPct val="0"/>
              </a:spcBef>
              <a:spcAft>
                <a:spcPct val="20000"/>
              </a:spcAft>
              <a:buChar char="••"/>
            </a:pPr>
            <a:r>
              <a:rPr lang="en-US" sz="1000" i="1" kern="1200" dirty="0">
                <a:solidFill>
                  <a:schemeClr val="accent5">
                    <a:lumMod val="50000"/>
                  </a:schemeClr>
                </a:solidFill>
              </a:rPr>
              <a:t>Human Signer for ELA Reading Passages (Grades 3-8) </a:t>
            </a:r>
            <a:r>
              <a:rPr lang="en-US" sz="1000" b="1" i="1" dirty="0">
                <a:solidFill>
                  <a:schemeClr val="accent5">
                    <a:lumMod val="50000"/>
                  </a:schemeClr>
                </a:solidFill>
              </a:rPr>
              <a:t>~ # </a:t>
            </a:r>
            <a:endParaRPr lang="en-US" sz="1000" kern="1200" dirty="0">
              <a:solidFill>
                <a:schemeClr val="accent5">
                  <a:lumMod val="50000"/>
                </a:schemeClr>
              </a:solidFill>
            </a:endParaRPr>
          </a:p>
          <a:p>
            <a:pPr marL="57150" lvl="1" indent="-57150" algn="l" defTabSz="444500" rtl="0">
              <a:lnSpc>
                <a:spcPct val="90000"/>
              </a:lnSpc>
              <a:spcBef>
                <a:spcPct val="0"/>
              </a:spcBef>
              <a:spcAft>
                <a:spcPct val="20000"/>
              </a:spcAft>
              <a:buChar char="••"/>
            </a:pPr>
            <a:r>
              <a:rPr lang="en-US" sz="1000" kern="1200" dirty="0"/>
              <a:t>Large Print Booklet</a:t>
            </a:r>
          </a:p>
          <a:p>
            <a:pPr marL="57150" lvl="1" indent="-57150" defTabSz="444500">
              <a:lnSpc>
                <a:spcPct val="90000"/>
              </a:lnSpc>
              <a:spcBef>
                <a:spcPct val="0"/>
              </a:spcBef>
              <a:spcAft>
                <a:spcPct val="20000"/>
              </a:spcAft>
              <a:buChar char="••"/>
            </a:pPr>
            <a:r>
              <a:rPr lang="en-US" sz="1000" i="1" kern="1200" dirty="0">
                <a:solidFill>
                  <a:schemeClr val="accent5">
                    <a:lumMod val="50000"/>
                  </a:schemeClr>
                </a:solidFill>
              </a:rPr>
              <a:t>Manipulatives (Math, Grades 4-8) </a:t>
            </a:r>
            <a:r>
              <a:rPr lang="en-US" sz="1000" b="1" i="1" dirty="0">
                <a:solidFill>
                  <a:schemeClr val="accent5">
                    <a:lumMod val="50000"/>
                  </a:schemeClr>
                </a:solidFill>
              </a:rPr>
              <a:t># </a:t>
            </a:r>
            <a:endParaRPr lang="en-US" sz="1000" kern="1200" dirty="0">
              <a:solidFill>
                <a:srgbClr val="0000FF"/>
              </a:solidFill>
            </a:endParaRPr>
          </a:p>
          <a:p>
            <a:pPr marL="57150" lvl="1" indent="-57150" algn="l" defTabSz="444500" rtl="0">
              <a:lnSpc>
                <a:spcPct val="90000"/>
              </a:lnSpc>
              <a:spcBef>
                <a:spcPct val="0"/>
              </a:spcBef>
              <a:spcAft>
                <a:spcPct val="20000"/>
              </a:spcAft>
              <a:buChar char="••"/>
            </a:pPr>
            <a:r>
              <a:rPr lang="en-US" sz="1000" kern="1200" dirty="0">
                <a:hlinkClick r:id="rId29"/>
              </a:rPr>
              <a:t>Multiplication Table </a:t>
            </a:r>
            <a:r>
              <a:rPr lang="en-US" sz="1000" kern="1200" dirty="0"/>
              <a:t>(Grades 3-8)</a:t>
            </a:r>
          </a:p>
          <a:p>
            <a:pPr marL="57150" lvl="1" indent="-57150" defTabSz="444500">
              <a:lnSpc>
                <a:spcPct val="90000"/>
              </a:lnSpc>
              <a:spcBef>
                <a:spcPct val="0"/>
              </a:spcBef>
              <a:spcAft>
                <a:spcPct val="20000"/>
              </a:spcAft>
              <a:buChar char="••"/>
            </a:pPr>
            <a:r>
              <a:rPr lang="en-US" sz="1000" i="1" kern="1200" dirty="0">
                <a:solidFill>
                  <a:schemeClr val="accent5">
                    <a:lumMod val="50000"/>
                  </a:schemeClr>
                </a:solidFill>
              </a:rPr>
              <a:t>Print on Demand </a:t>
            </a:r>
            <a:r>
              <a:rPr lang="en-US" sz="1000" b="1" i="1" dirty="0">
                <a:solidFill>
                  <a:schemeClr val="accent5">
                    <a:lumMod val="50000"/>
                  </a:schemeClr>
                </a:solidFill>
              </a:rPr>
              <a:t>#</a:t>
            </a:r>
            <a:endParaRPr lang="en-US" sz="1000" i="1" kern="1200" dirty="0">
              <a:solidFill>
                <a:schemeClr val="accent5">
                  <a:lumMod val="50000"/>
                </a:schemeClr>
              </a:solidFill>
            </a:endParaRPr>
          </a:p>
          <a:p>
            <a:pPr marL="57150" lvl="1" indent="-57150" defTabSz="444500">
              <a:lnSpc>
                <a:spcPct val="90000"/>
              </a:lnSpc>
              <a:spcBef>
                <a:spcPct val="0"/>
              </a:spcBef>
              <a:spcAft>
                <a:spcPct val="20000"/>
              </a:spcAft>
              <a:buChar char="••"/>
            </a:pPr>
            <a:r>
              <a:rPr lang="en-US" sz="1000" i="1" kern="1200" dirty="0">
                <a:solidFill>
                  <a:schemeClr val="accent5">
                    <a:lumMod val="50000"/>
                  </a:schemeClr>
                </a:solidFill>
              </a:rPr>
              <a:t>Read Aloud ELA Reading Passages (Grades 3-8) </a:t>
            </a:r>
            <a:r>
              <a:rPr lang="en-US" sz="1000" b="1" i="1" dirty="0">
                <a:solidFill>
                  <a:schemeClr val="accent5">
                    <a:lumMod val="50000"/>
                  </a:schemeClr>
                </a:solidFill>
              </a:rPr>
              <a:t>~ # </a:t>
            </a:r>
            <a:endParaRPr lang="en-US" sz="1000" kern="1200" dirty="0">
              <a:solidFill>
                <a:schemeClr val="accent5">
                  <a:lumMod val="50000"/>
                </a:schemeClr>
              </a:solidFill>
            </a:endParaRPr>
          </a:p>
          <a:p>
            <a:pPr marL="57150" lvl="1" indent="-57150" defTabSz="444500">
              <a:lnSpc>
                <a:spcPct val="90000"/>
              </a:lnSpc>
              <a:spcBef>
                <a:spcPct val="0"/>
              </a:spcBef>
              <a:spcAft>
                <a:spcPct val="20000"/>
              </a:spcAft>
              <a:buChar char="••"/>
            </a:pPr>
            <a:r>
              <a:rPr lang="en-US" sz="1000" i="1" kern="1200" dirty="0">
                <a:solidFill>
                  <a:schemeClr val="accent5">
                    <a:lumMod val="50000"/>
                  </a:schemeClr>
                </a:solidFill>
              </a:rPr>
              <a:t>Scribe </a:t>
            </a:r>
            <a:r>
              <a:rPr lang="en-US" sz="1000" b="1" i="1" dirty="0">
                <a:solidFill>
                  <a:schemeClr val="accent5">
                    <a:lumMod val="50000"/>
                  </a:schemeClr>
                </a:solidFill>
              </a:rPr>
              <a:t>~#</a:t>
            </a:r>
            <a:endParaRPr lang="en-US" sz="1000" i="1" kern="1200" dirty="0">
              <a:solidFill>
                <a:schemeClr val="accent5">
                  <a:lumMod val="50000"/>
                </a:schemeClr>
              </a:solidFill>
            </a:endParaRPr>
          </a:p>
          <a:p>
            <a:pPr marL="57150" lvl="1" indent="-57150" defTabSz="444500">
              <a:lnSpc>
                <a:spcPct val="90000"/>
              </a:lnSpc>
              <a:spcBef>
                <a:spcPct val="0"/>
              </a:spcBef>
              <a:spcAft>
                <a:spcPct val="20000"/>
              </a:spcAft>
              <a:buFontTx/>
              <a:buChar char="••"/>
            </a:pPr>
            <a:r>
              <a:rPr lang="en-US" sz="1000" kern="1200" dirty="0"/>
              <a:t>Specialized Calculator (Braille/Talking Calculator) (Math Grades 6-8; Science Grades 5, 8, &amp; 11)</a:t>
            </a:r>
            <a:r>
              <a:rPr lang="en-US" sz="1000" dirty="0"/>
              <a:t> </a:t>
            </a:r>
          </a:p>
          <a:p>
            <a:pPr marL="0" lvl="1" defTabSz="444500">
              <a:lnSpc>
                <a:spcPct val="90000"/>
              </a:lnSpc>
              <a:spcBef>
                <a:spcPct val="0"/>
              </a:spcBef>
              <a:spcAft>
                <a:spcPct val="20000"/>
              </a:spcAft>
            </a:pPr>
            <a:endParaRPr lang="en-US" sz="1000" strike="sngStrike" dirty="0"/>
          </a:p>
          <a:p>
            <a:pPr marL="57150" lvl="1" indent="-57150" algn="l" defTabSz="444500" rtl="0">
              <a:lnSpc>
                <a:spcPct val="90000"/>
              </a:lnSpc>
              <a:spcBef>
                <a:spcPct val="0"/>
              </a:spcBef>
              <a:spcAft>
                <a:spcPct val="20000"/>
              </a:spcAft>
              <a:buChar char="••"/>
            </a:pPr>
            <a:endParaRPr lang="en-US" sz="1000" kern="1200" dirty="0"/>
          </a:p>
        </p:txBody>
      </p:sp>
      <p:sp>
        <p:nvSpPr>
          <p:cNvPr id="26" name="TextBox 25"/>
          <p:cNvSpPr txBox="1"/>
          <p:nvPr/>
        </p:nvSpPr>
        <p:spPr>
          <a:xfrm>
            <a:off x="4023838" y="5466650"/>
            <a:ext cx="4986975" cy="253916"/>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050" b="1" dirty="0">
                <a:solidFill>
                  <a:schemeClr val="accent5">
                    <a:lumMod val="50000"/>
                  </a:schemeClr>
                </a:solidFill>
              </a:rPr>
              <a:t># </a:t>
            </a:r>
            <a:r>
              <a:rPr lang="en-US" sz="1050" b="1" i="1" dirty="0">
                <a:solidFill>
                  <a:schemeClr val="accent5">
                    <a:lumMod val="50000"/>
                  </a:schemeClr>
                </a:solidFill>
              </a:rPr>
              <a:t>Requires Petition for Approval of Special Documented Accommodations </a:t>
            </a:r>
          </a:p>
        </p:txBody>
      </p:sp>
      <p:sp>
        <p:nvSpPr>
          <p:cNvPr id="33" name="TextBox 32"/>
          <p:cNvSpPr txBox="1"/>
          <p:nvPr/>
        </p:nvSpPr>
        <p:spPr>
          <a:xfrm>
            <a:off x="5434975" y="5792369"/>
            <a:ext cx="1966920" cy="646331"/>
          </a:xfrm>
          <a:prstGeom prst="rect">
            <a:avLst/>
          </a:prstGeom>
          <a:ln/>
        </p:spPr>
        <p:style>
          <a:lnRef idx="2">
            <a:schemeClr val="accent3"/>
          </a:lnRef>
          <a:fillRef idx="1">
            <a:schemeClr val="lt1"/>
          </a:fillRef>
          <a:effectRef idx="0">
            <a:schemeClr val="accent3"/>
          </a:effectRef>
          <a:fontRef idx="minor">
            <a:schemeClr val="dk1"/>
          </a:fontRef>
        </p:style>
        <p:txBody>
          <a:bodyPr wrap="square" lIns="0" rIns="0" rtlCol="0">
            <a:spAutoFit/>
          </a:bodyPr>
          <a:lstStyle/>
          <a:p>
            <a:pPr algn="ctr"/>
            <a:r>
              <a:rPr lang="en-US" sz="1100" b="1" dirty="0"/>
              <a:t>^ </a:t>
            </a:r>
            <a:r>
              <a:rPr lang="en-US" sz="1000" b="1" dirty="0"/>
              <a:t>NOT available for Science</a:t>
            </a:r>
          </a:p>
          <a:p>
            <a:pPr algn="ctr"/>
            <a:r>
              <a:rPr lang="en-US" sz="1400" b="1" dirty="0"/>
              <a:t>~ </a:t>
            </a:r>
            <a:r>
              <a:rPr lang="en-US" sz="1100" b="1" dirty="0"/>
              <a:t>Requires Trained Educator</a:t>
            </a:r>
            <a:endParaRPr lang="en-US" sz="1400" b="1" dirty="0"/>
          </a:p>
          <a:p>
            <a:pPr algn="ctr"/>
            <a:r>
              <a:rPr lang="en-US" sz="1100" b="1" dirty="0">
                <a:solidFill>
                  <a:schemeClr val="tx1"/>
                </a:solidFill>
              </a:rPr>
              <a:t>*Suggested for English Learners</a:t>
            </a:r>
            <a:endParaRPr lang="en-US" sz="1100" b="1" dirty="0"/>
          </a:p>
        </p:txBody>
      </p:sp>
      <p:sp>
        <p:nvSpPr>
          <p:cNvPr id="17" name="TextBox 16"/>
          <p:cNvSpPr txBox="1"/>
          <p:nvPr/>
        </p:nvSpPr>
        <p:spPr>
          <a:xfrm>
            <a:off x="7994679" y="6438700"/>
            <a:ext cx="1096282" cy="230832"/>
          </a:xfrm>
          <a:prstGeom prst="rect">
            <a:avLst/>
          </a:prstGeom>
          <a:solidFill>
            <a:srgbClr val="FFFF00"/>
          </a:solidFill>
        </p:spPr>
        <p:txBody>
          <a:bodyPr wrap="square" rtlCol="0">
            <a:spAutoFit/>
          </a:bodyPr>
          <a:lstStyle/>
          <a:p>
            <a:pPr algn="ctr"/>
            <a:r>
              <a:rPr lang="en-US" sz="900" b="1" dirty="0"/>
              <a:t>Updated 8/5/2020</a:t>
            </a:r>
          </a:p>
        </p:txBody>
      </p:sp>
      <p:sp>
        <p:nvSpPr>
          <p:cNvPr id="37" name="Flowchart: Manual Operation 36"/>
          <p:cNvSpPr/>
          <p:nvPr/>
        </p:nvSpPr>
        <p:spPr>
          <a:xfrm>
            <a:off x="23803" y="737278"/>
            <a:ext cx="1338179" cy="600692"/>
          </a:xfrm>
          <a:prstGeom prst="flowChartManualOperation">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i="1" dirty="0">
                <a:solidFill>
                  <a:schemeClr val="tx1"/>
                </a:solidFill>
                <a:latin typeface="Arial" pitchFamily="34" charset="0"/>
                <a:cs typeface="Arial" pitchFamily="34" charset="0"/>
              </a:rPr>
              <a:t>Available to ALL students</a:t>
            </a:r>
            <a:endParaRPr lang="en-US" dirty="0"/>
          </a:p>
        </p:txBody>
      </p:sp>
      <p:sp>
        <p:nvSpPr>
          <p:cNvPr id="4" name="TextBox 3"/>
          <p:cNvSpPr txBox="1"/>
          <p:nvPr/>
        </p:nvSpPr>
        <p:spPr>
          <a:xfrm>
            <a:off x="-1" y="334968"/>
            <a:ext cx="2344616" cy="461665"/>
          </a:xfrm>
          <a:prstGeom prst="rect">
            <a:avLst/>
          </a:prstGeom>
          <a:noFill/>
        </p:spPr>
        <p:txBody>
          <a:bodyPr wrap="square" rtlCol="0">
            <a:spAutoFit/>
          </a:bodyPr>
          <a:lstStyle/>
          <a:p>
            <a:r>
              <a:rPr lang="en-US" sz="2400" dirty="0">
                <a:latin typeface="Arial" pitchFamily="34" charset="0"/>
                <a:cs typeface="Arial" pitchFamily="34" charset="0"/>
              </a:rPr>
              <a:t>Universal Tools:</a:t>
            </a:r>
          </a:p>
        </p:txBody>
      </p:sp>
      <p:sp>
        <p:nvSpPr>
          <p:cNvPr id="16" name="Rounded Rectangle 15"/>
          <p:cNvSpPr/>
          <p:nvPr/>
        </p:nvSpPr>
        <p:spPr>
          <a:xfrm>
            <a:off x="2383691" y="1243416"/>
            <a:ext cx="1659264" cy="755841"/>
          </a:xfrm>
          <a:prstGeom prst="roundRect">
            <a:avLst/>
          </a:prstGeom>
          <a:gradFill>
            <a:gsLst>
              <a:gs pos="19000">
                <a:schemeClr val="accent3">
                  <a:lumMod val="60000"/>
                  <a:lumOff val="40000"/>
                </a:schemeClr>
              </a:gs>
              <a:gs pos="93000">
                <a:srgbClr val="FFFFB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i="1" dirty="0">
                <a:solidFill>
                  <a:schemeClr val="tx1"/>
                </a:solidFill>
                <a:latin typeface="Arial" pitchFamily="34" charset="0"/>
                <a:cs typeface="Arial" pitchFamily="34" charset="0"/>
              </a:rPr>
              <a:t>Available to ANY student with a need determined by educators</a:t>
            </a:r>
            <a:endParaRPr lang="en-US" dirty="0"/>
          </a:p>
        </p:txBody>
      </p:sp>
      <p:sp>
        <p:nvSpPr>
          <p:cNvPr id="27" name="Rectangle 26"/>
          <p:cNvSpPr/>
          <p:nvPr/>
        </p:nvSpPr>
        <p:spPr>
          <a:xfrm>
            <a:off x="81180" y="6433173"/>
            <a:ext cx="7927289" cy="328692"/>
          </a:xfrm>
          <a:prstGeom prst="rect">
            <a:avLst/>
          </a:prstGeom>
          <a:gradFill>
            <a:gsLst>
              <a:gs pos="0">
                <a:srgbClr val="DEDBE1"/>
              </a:gs>
              <a:gs pos="100000">
                <a:srgbClr val="DEDBE1"/>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i="1" dirty="0">
                <a:solidFill>
                  <a:schemeClr val="tx1"/>
                </a:solidFill>
                <a:latin typeface="Arial" panose="020B0604020202020204" pitchFamily="34" charset="0"/>
                <a:cs typeface="Arial" panose="020B0604020202020204" pitchFamily="34" charset="0"/>
              </a:rPr>
              <a:t>Refer to the Assessment Guidelines for detailed information on universal tools, supports, and accommodations.</a:t>
            </a:r>
            <a:endParaRPr lang="en-US" dirty="0"/>
          </a:p>
        </p:txBody>
      </p:sp>
      <p:pic>
        <p:nvPicPr>
          <p:cNvPr id="5" name="Picture 4">
            <a:hlinkClick r:id="rId30"/>
          </p:cNvPr>
          <p:cNvPicPr>
            <a:picLocks noChangeAspect="1"/>
          </p:cNvPicPr>
          <p:nvPr/>
        </p:nvPicPr>
        <p:blipFill>
          <a:blip r:embed="rId31"/>
          <a:stretch>
            <a:fillRect/>
          </a:stretch>
        </p:blipFill>
        <p:spPr>
          <a:xfrm>
            <a:off x="5544834" y="92297"/>
            <a:ext cx="1457840" cy="523511"/>
          </a:xfrm>
          <a:prstGeom prst="rect">
            <a:avLst/>
          </a:prstGeom>
          <a:ln w="25400">
            <a:solidFill>
              <a:srgbClr val="FFFF00">
                <a:alpha val="85000"/>
              </a:srgbClr>
            </a:solidFill>
          </a:ln>
        </p:spPr>
      </p:pic>
      <p:pic>
        <p:nvPicPr>
          <p:cNvPr id="10" name="Picture 9">
            <a:hlinkClick r:id="rId32"/>
          </p:cNvPr>
          <p:cNvPicPr>
            <a:picLocks noChangeAspect="1"/>
          </p:cNvPicPr>
          <p:nvPr/>
        </p:nvPicPr>
        <p:blipFill>
          <a:blip r:embed="rId33"/>
          <a:stretch>
            <a:fillRect/>
          </a:stretch>
        </p:blipFill>
        <p:spPr>
          <a:xfrm>
            <a:off x="7107667" y="104684"/>
            <a:ext cx="1624225" cy="520590"/>
          </a:xfrm>
          <a:prstGeom prst="rect">
            <a:avLst/>
          </a:prstGeom>
          <a:ln w="25400">
            <a:solidFill>
              <a:srgbClr val="FFFF00">
                <a:alpha val="85000"/>
              </a:srgbClr>
            </a:solidFill>
          </a:ln>
        </p:spPr>
      </p:pic>
      <p:pic>
        <p:nvPicPr>
          <p:cNvPr id="13" name="Picture 12">
            <a:hlinkClick r:id="rId34"/>
          </p:cNvPr>
          <p:cNvPicPr>
            <a:picLocks noChangeAspect="1"/>
          </p:cNvPicPr>
          <p:nvPr/>
        </p:nvPicPr>
        <p:blipFill>
          <a:blip r:embed="rId35"/>
          <a:stretch>
            <a:fillRect/>
          </a:stretch>
        </p:blipFill>
        <p:spPr>
          <a:xfrm>
            <a:off x="112443" y="65683"/>
            <a:ext cx="3364607" cy="343126"/>
          </a:xfrm>
          <a:prstGeom prst="rect">
            <a:avLst/>
          </a:prstGeom>
          <a:ln w="25400">
            <a:solidFill>
              <a:srgbClr val="FFFF00">
                <a:alpha val="85000"/>
              </a:srgbClr>
            </a:solidFill>
          </a:ln>
        </p:spPr>
      </p:pic>
      <p:pic>
        <p:nvPicPr>
          <p:cNvPr id="23" name="Picture 22">
            <a:hlinkClick r:id="rId36"/>
          </p:cNvPr>
          <p:cNvPicPr>
            <a:picLocks noChangeAspect="1"/>
          </p:cNvPicPr>
          <p:nvPr/>
        </p:nvPicPr>
        <p:blipFill>
          <a:blip r:embed="rId37"/>
          <a:stretch>
            <a:fillRect/>
          </a:stretch>
        </p:blipFill>
        <p:spPr>
          <a:xfrm>
            <a:off x="3701438" y="113847"/>
            <a:ext cx="1619007" cy="493113"/>
          </a:xfrm>
          <a:prstGeom prst="rect">
            <a:avLst/>
          </a:prstGeom>
          <a:ln w="25400">
            <a:solidFill>
              <a:srgbClr val="FFFF00">
                <a:alpha val="85000"/>
              </a:srgbClr>
            </a:solidFill>
          </a:ln>
        </p:spPr>
      </p:pic>
    </p:spTree>
    <p:extLst>
      <p:ext uri="{BB962C8B-B14F-4D97-AF65-F5344CB8AC3E}">
        <p14:creationId xmlns:p14="http://schemas.microsoft.com/office/powerpoint/2010/main" val="3103958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63040"/>
          </a:xfrm>
          <a:solidFill>
            <a:srgbClr val="5B9BD5"/>
          </a:solidFill>
        </p:spPr>
        <p:txBody>
          <a:bodyPr anchor="ctr">
            <a:normAutofit/>
          </a:bodyPr>
          <a:lstStyle/>
          <a:p>
            <a:pPr algn="ctr"/>
            <a:r>
              <a:rPr lang="en-US" sz="3600" b="1" dirty="0" smtClean="0">
                <a:solidFill>
                  <a:schemeClr val="bg1"/>
                </a:solidFill>
              </a:rPr>
              <a:t>Provide Students with Opportunities to Practice</a:t>
            </a:r>
            <a:endParaRPr lang="en-US" sz="3600" b="1" dirty="0">
              <a:solidFill>
                <a:schemeClr val="bg1"/>
              </a:solidFill>
            </a:endParaRPr>
          </a:p>
        </p:txBody>
      </p:sp>
      <p:sp>
        <p:nvSpPr>
          <p:cNvPr id="3" name="Text Placeholder 2"/>
          <p:cNvSpPr>
            <a:spLocks noGrp="1"/>
          </p:cNvSpPr>
          <p:nvPr>
            <p:ph type="body" idx="1"/>
          </p:nvPr>
        </p:nvSpPr>
        <p:spPr>
          <a:xfrm>
            <a:off x="628650" y="1541721"/>
            <a:ext cx="7886700" cy="4188701"/>
          </a:xfrm>
        </p:spPr>
        <p:txBody>
          <a:bodyPr>
            <a:normAutofit/>
          </a:bodyPr>
          <a:lstStyle/>
          <a:p>
            <a:r>
              <a:rPr lang="en-US" dirty="0" smtClean="0">
                <a:solidFill>
                  <a:schemeClr val="tx1"/>
                </a:solidFill>
                <a:cs typeface="Arial" panose="020B0604020202020204" pitchFamily="34" charset="0"/>
              </a:rPr>
              <a:t>Administer </a:t>
            </a:r>
            <a:r>
              <a:rPr lang="en-US" dirty="0" smtClean="0">
                <a:solidFill>
                  <a:schemeClr val="tx1"/>
                </a:solidFill>
                <a:cs typeface="Arial" panose="020B0604020202020204" pitchFamily="34" charset="0"/>
                <a:hlinkClick r:id="rId2"/>
              </a:rPr>
              <a:t>Practice Tests </a:t>
            </a:r>
            <a:r>
              <a:rPr lang="en-US" dirty="0" smtClean="0">
                <a:solidFill>
                  <a:schemeClr val="tx1"/>
                </a:solidFill>
                <a:cs typeface="Arial" panose="020B0604020202020204" pitchFamily="34" charset="0"/>
              </a:rPr>
              <a:t>to allow students to be familiar with online test platform, item format, universal tools, and practice with designated supports and accommodations (if applicable).</a:t>
            </a:r>
            <a:endParaRPr lang="en-US" dirty="0">
              <a:solidFill>
                <a:schemeClr val="tx1"/>
              </a:solidFill>
              <a:cs typeface="Arial" panose="020B0604020202020204" pitchFamily="34" charset="0"/>
            </a:endParaRPr>
          </a:p>
        </p:txBody>
      </p:sp>
      <p:pic>
        <p:nvPicPr>
          <p:cNvPr id="4" name="Picture 3"/>
          <p:cNvPicPr>
            <a:picLocks noChangeAspect="1"/>
          </p:cNvPicPr>
          <p:nvPr/>
        </p:nvPicPr>
        <p:blipFill>
          <a:blip r:embed="rId3"/>
          <a:stretch>
            <a:fillRect/>
          </a:stretch>
        </p:blipFill>
        <p:spPr>
          <a:xfrm>
            <a:off x="4792919" y="2980811"/>
            <a:ext cx="3321173" cy="3169348"/>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1146087" y="2991444"/>
            <a:ext cx="3129395" cy="3169348"/>
          </a:xfrm>
          <a:prstGeom prst="rect">
            <a:avLst/>
          </a:prstGeom>
          <a:ln>
            <a:solidFill>
              <a:schemeClr val="tx1"/>
            </a:solidFill>
          </a:ln>
        </p:spPr>
      </p:pic>
    </p:spTree>
    <p:extLst>
      <p:ext uri="{BB962C8B-B14F-4D97-AF65-F5344CB8AC3E}">
        <p14:creationId xmlns:p14="http://schemas.microsoft.com/office/powerpoint/2010/main" val="8458290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4572000"/>
          </a:xfrm>
          <a:solidFill>
            <a:srgbClr val="5B9BD5"/>
          </a:solidFill>
        </p:spPr>
        <p:txBody>
          <a:bodyPr anchor="ctr"/>
          <a:lstStyle/>
          <a:p>
            <a:r>
              <a:rPr lang="en-US" b="1" dirty="0">
                <a:solidFill>
                  <a:schemeClr val="bg1"/>
                </a:solidFill>
              </a:rPr>
              <a:t>What’s New for  2021?</a:t>
            </a:r>
          </a:p>
        </p:txBody>
      </p:sp>
    </p:spTree>
    <p:extLst>
      <p:ext uri="{BB962C8B-B14F-4D97-AF65-F5344CB8AC3E}">
        <p14:creationId xmlns:p14="http://schemas.microsoft.com/office/powerpoint/2010/main" val="21539456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463040"/>
          </a:xfrm>
          <a:solidFill>
            <a:srgbClr val="5B9BD5"/>
          </a:solidFill>
        </p:spPr>
        <p:txBody>
          <a:bodyPr>
            <a:normAutofit/>
          </a:bodyPr>
          <a:lstStyle/>
          <a:p>
            <a:r>
              <a:rPr lang="en-US" sz="3600" b="1" dirty="0">
                <a:ln w="0"/>
                <a:solidFill>
                  <a:schemeClr val="bg1"/>
                </a:solidFill>
              </a:rPr>
              <a:t>What is New in 2021?</a:t>
            </a:r>
          </a:p>
        </p:txBody>
      </p:sp>
      <p:sp>
        <p:nvSpPr>
          <p:cNvPr id="5" name="Content Placeholder 4"/>
          <p:cNvSpPr>
            <a:spLocks noGrp="1"/>
          </p:cNvSpPr>
          <p:nvPr>
            <p:ph idx="1"/>
          </p:nvPr>
        </p:nvSpPr>
        <p:spPr>
          <a:xfrm>
            <a:off x="626364" y="1463040"/>
            <a:ext cx="7891272" cy="4974620"/>
          </a:xfrm>
        </p:spPr>
        <p:txBody>
          <a:bodyPr>
            <a:noAutofit/>
          </a:bodyPr>
          <a:lstStyle/>
          <a:p>
            <a:pPr marL="0" indent="0">
              <a:buNone/>
            </a:pPr>
            <a:r>
              <a:rPr lang="en-US" dirty="0">
                <a:cs typeface="Arial" panose="020B0604020202020204" pitchFamily="34" charset="0"/>
              </a:rPr>
              <a:t>Embedded Speech-to-Text Accommodation is available for Math and ELA open-ended </a:t>
            </a:r>
            <a:r>
              <a:rPr lang="en-US" dirty="0" smtClean="0">
                <a:cs typeface="Arial" panose="020B0604020202020204" pitchFamily="34" charset="0"/>
              </a:rPr>
              <a:t>items, including the Math Performance Task. </a:t>
            </a:r>
            <a:r>
              <a:rPr lang="en-US" dirty="0">
                <a:cs typeface="Arial" panose="020B0604020202020204" pitchFamily="34" charset="0"/>
              </a:rPr>
              <a:t>It only functions when activated in TIDE.</a:t>
            </a:r>
          </a:p>
          <a:p>
            <a:pPr marL="0" indent="0">
              <a:buNone/>
            </a:pPr>
            <a:endParaRPr lang="en-US" sz="32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9" y="0"/>
            <a:ext cx="1116281" cy="791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4"/>
          <a:stretch>
            <a:fillRect/>
          </a:stretch>
        </p:blipFill>
        <p:spPr>
          <a:xfrm>
            <a:off x="1924915" y="3023227"/>
            <a:ext cx="6102804" cy="3012018"/>
          </a:xfrm>
          <a:prstGeom prst="rect">
            <a:avLst/>
          </a:prstGeom>
        </p:spPr>
      </p:pic>
      <p:sp>
        <p:nvSpPr>
          <p:cNvPr id="3" name="Right Arrow 2"/>
          <p:cNvSpPr/>
          <p:nvPr/>
        </p:nvSpPr>
        <p:spPr>
          <a:xfrm>
            <a:off x="1182276" y="5442939"/>
            <a:ext cx="1382486" cy="5923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719" y="0"/>
            <a:ext cx="1116281" cy="791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77310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63040"/>
          </a:xfrm>
          <a:solidFill>
            <a:srgbClr val="5B9BD5"/>
          </a:solidFill>
        </p:spPr>
        <p:txBody>
          <a:bodyPr/>
          <a:lstStyle/>
          <a:p>
            <a:r>
              <a:rPr lang="en-US" b="1" dirty="0">
                <a:ln w="0"/>
                <a:solidFill>
                  <a:schemeClr val="bg1"/>
                </a:solidFill>
              </a:rPr>
              <a:t>Speech-to-Text</a:t>
            </a:r>
            <a:endParaRPr lang="en-US" dirty="0">
              <a:solidFill>
                <a:schemeClr val="bg1"/>
              </a:solidFill>
            </a:endParaRPr>
          </a:p>
        </p:txBody>
      </p:sp>
      <p:sp>
        <p:nvSpPr>
          <p:cNvPr id="5" name="Content Placeholder 4"/>
          <p:cNvSpPr>
            <a:spLocks noGrp="1"/>
          </p:cNvSpPr>
          <p:nvPr>
            <p:ph idx="1"/>
          </p:nvPr>
        </p:nvSpPr>
        <p:spPr>
          <a:xfrm>
            <a:off x="628650" y="1688374"/>
            <a:ext cx="7886700" cy="4351338"/>
          </a:xfrm>
        </p:spPr>
        <p:txBody>
          <a:bodyPr>
            <a:noAutofit/>
          </a:bodyPr>
          <a:lstStyle/>
          <a:p>
            <a:r>
              <a:rPr lang="en-US" sz="2500" dirty="0">
                <a:cs typeface="Arial" panose="020B0604020202020204" pitchFamily="34" charset="0"/>
              </a:rPr>
              <a:t>A microphone icon will appear below any item text box that requires a written response. </a:t>
            </a:r>
          </a:p>
          <a:p>
            <a:r>
              <a:rPr lang="en-US" sz="2500" dirty="0">
                <a:cs typeface="Arial" panose="020B0604020202020204" pitchFamily="34" charset="0"/>
              </a:rPr>
              <a:t>When the student clicks on the icon for the first time, a pop-up will appear asking for permission to activate the microphone. The student should choose Yes.</a:t>
            </a:r>
          </a:p>
          <a:p>
            <a:r>
              <a:rPr lang="en-US" sz="2500" dirty="0">
                <a:cs typeface="Arial" panose="020B0604020202020204" pitchFamily="34" charset="0"/>
              </a:rPr>
              <a:t>When the student selects the microphone, they will dictate their verbal response as the system transcribes the voiced message in the text </a:t>
            </a:r>
            <a:r>
              <a:rPr lang="en-US" sz="2500" dirty="0" smtClean="0">
                <a:cs typeface="Arial" panose="020B0604020202020204" pitchFamily="34" charset="0"/>
              </a:rPr>
              <a:t>box.</a:t>
            </a:r>
          </a:p>
          <a:p>
            <a:r>
              <a:rPr lang="en-US" sz="2500" dirty="0"/>
              <a:t>S</a:t>
            </a:r>
            <a:r>
              <a:rPr lang="en-US" sz="2500" dirty="0" smtClean="0">
                <a:cs typeface="Arial" panose="020B0604020202020204" pitchFamily="34" charset="0"/>
              </a:rPr>
              <a:t>tudents </a:t>
            </a:r>
            <a:r>
              <a:rPr lang="en-US" sz="2500" dirty="0">
                <a:cs typeface="Arial" panose="020B0604020202020204" pitchFamily="34" charset="0"/>
              </a:rPr>
              <a:t>can delete or revise their response as appropriate</a:t>
            </a:r>
            <a:r>
              <a:rPr lang="en-US" sz="2500" dirty="0" smtClean="0">
                <a:cs typeface="Arial" panose="020B0604020202020204" pitchFamily="34" charset="0"/>
              </a:rPr>
              <a:t>.</a:t>
            </a:r>
            <a:endParaRPr lang="en-US" sz="2500" dirty="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7135713" y="225334"/>
            <a:ext cx="1480456" cy="1012371"/>
          </a:xfrm>
          <a:prstGeom prst="rect">
            <a:avLst/>
          </a:prstGeom>
        </p:spPr>
      </p:pic>
    </p:spTree>
    <p:extLst>
      <p:ext uri="{BB962C8B-B14F-4D97-AF65-F5344CB8AC3E}">
        <p14:creationId xmlns:p14="http://schemas.microsoft.com/office/powerpoint/2010/main" val="93048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63040"/>
          </a:xfrm>
          <a:solidFill>
            <a:srgbClr val="5B9BD5"/>
          </a:solidFill>
        </p:spPr>
        <p:txBody>
          <a:bodyPr/>
          <a:lstStyle/>
          <a:p>
            <a:r>
              <a:rPr lang="en-US" b="1" dirty="0">
                <a:ln w="0"/>
                <a:solidFill>
                  <a:schemeClr val="bg1"/>
                </a:solidFill>
              </a:rPr>
              <a:t>Speech-to-Text</a:t>
            </a:r>
            <a:endParaRPr lang="en-US" dirty="0">
              <a:solidFill>
                <a:schemeClr val="bg1"/>
              </a:solidFill>
            </a:endParaRPr>
          </a:p>
        </p:txBody>
      </p:sp>
      <p:sp>
        <p:nvSpPr>
          <p:cNvPr id="5" name="Content Placeholder 4"/>
          <p:cNvSpPr>
            <a:spLocks noGrp="1"/>
          </p:cNvSpPr>
          <p:nvPr>
            <p:ph idx="1"/>
          </p:nvPr>
        </p:nvSpPr>
        <p:spPr>
          <a:xfrm>
            <a:off x="628650" y="1688374"/>
            <a:ext cx="7886700" cy="4351338"/>
          </a:xfrm>
        </p:spPr>
        <p:txBody>
          <a:bodyPr>
            <a:noAutofit/>
          </a:bodyPr>
          <a:lstStyle/>
          <a:p>
            <a:r>
              <a:rPr lang="en-US" sz="2500" dirty="0"/>
              <a:t>Students should try this accommodation using a Practice or Interim Assessment in advance of summative testing to ensure that the student knows how to operate this function.</a:t>
            </a:r>
          </a:p>
          <a:p>
            <a:r>
              <a:rPr lang="en-US" sz="2500" dirty="0"/>
              <a:t>This feature auto punctuates and capitalizes as it transcribes a student’s dictation. Students should proof read and edit responses before moving onto the next item.</a:t>
            </a:r>
          </a:p>
          <a:p>
            <a:r>
              <a:rPr lang="en-US" sz="2500" dirty="0"/>
              <a:t>Must test in a separate 1:1 setting.</a:t>
            </a:r>
          </a:p>
        </p:txBody>
      </p:sp>
      <p:pic>
        <p:nvPicPr>
          <p:cNvPr id="6" name="Picture 5"/>
          <p:cNvPicPr>
            <a:picLocks noChangeAspect="1"/>
          </p:cNvPicPr>
          <p:nvPr/>
        </p:nvPicPr>
        <p:blipFill>
          <a:blip r:embed="rId3"/>
          <a:stretch>
            <a:fillRect/>
          </a:stretch>
        </p:blipFill>
        <p:spPr>
          <a:xfrm>
            <a:off x="7135713" y="225334"/>
            <a:ext cx="1480456" cy="1012371"/>
          </a:xfrm>
          <a:prstGeom prst="rect">
            <a:avLst/>
          </a:prstGeom>
        </p:spPr>
      </p:pic>
    </p:spTree>
    <p:extLst>
      <p:ext uri="{BB962C8B-B14F-4D97-AF65-F5344CB8AC3E}">
        <p14:creationId xmlns:p14="http://schemas.microsoft.com/office/powerpoint/2010/main" val="9075222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
            <a:ext cx="9144000" cy="1554480"/>
          </a:xfrm>
          <a:solidFill>
            <a:srgbClr val="5B9BD5"/>
          </a:solidFill>
        </p:spPr>
        <p:txBody>
          <a:bodyPr>
            <a:noAutofit/>
          </a:bodyPr>
          <a:lstStyle/>
          <a:p>
            <a:pPr algn="ctr"/>
            <a:r>
              <a:rPr lang="en-US" sz="3600" b="1" dirty="0" smtClean="0">
                <a:ln w="0"/>
                <a:solidFill>
                  <a:schemeClr val="bg1"/>
                </a:solidFill>
              </a:rPr>
              <a:t>Multiple </a:t>
            </a:r>
            <a:r>
              <a:rPr lang="en-US" sz="3600" b="1" dirty="0">
                <a:ln w="0"/>
                <a:solidFill>
                  <a:schemeClr val="bg1"/>
                </a:solidFill>
              </a:rPr>
              <a:t>Selections for the </a:t>
            </a:r>
            <a:r>
              <a:rPr lang="en-US" sz="3600" b="1" dirty="0" smtClean="0">
                <a:ln w="0"/>
                <a:solidFill>
                  <a:schemeClr val="bg1"/>
                </a:solidFill>
              </a:rPr>
              <a:t/>
            </a:r>
            <a:br>
              <a:rPr lang="en-US" sz="3600" b="1" dirty="0" smtClean="0">
                <a:ln w="0"/>
                <a:solidFill>
                  <a:schemeClr val="bg1"/>
                </a:solidFill>
              </a:rPr>
            </a:br>
            <a:r>
              <a:rPr lang="en-US" sz="3600" b="1" dirty="0" smtClean="0">
                <a:ln w="0"/>
                <a:solidFill>
                  <a:schemeClr val="bg1"/>
                </a:solidFill>
              </a:rPr>
              <a:t>Embedded </a:t>
            </a:r>
            <a:r>
              <a:rPr lang="en-US" sz="3600" b="1" dirty="0">
                <a:ln w="0"/>
                <a:solidFill>
                  <a:schemeClr val="bg1"/>
                </a:solidFill>
              </a:rPr>
              <a:t>Translation Glossary- Math</a:t>
            </a:r>
            <a:endParaRPr lang="en-US" sz="3600" dirty="0">
              <a:solidFill>
                <a:schemeClr val="bg1"/>
              </a:solidFill>
            </a:endParaRPr>
          </a:p>
        </p:txBody>
      </p:sp>
      <p:sp>
        <p:nvSpPr>
          <p:cNvPr id="5" name="Content Placeholder 4"/>
          <p:cNvSpPr>
            <a:spLocks noGrp="1"/>
          </p:cNvSpPr>
          <p:nvPr>
            <p:ph sz="half" idx="1"/>
          </p:nvPr>
        </p:nvSpPr>
        <p:spPr>
          <a:xfrm>
            <a:off x="428755" y="1728400"/>
            <a:ext cx="5303520" cy="4351338"/>
          </a:xfrm>
        </p:spPr>
        <p:txBody>
          <a:bodyPr>
            <a:noAutofit/>
          </a:bodyPr>
          <a:lstStyle/>
          <a:p>
            <a:pPr marL="0" indent="0">
              <a:buNone/>
            </a:pPr>
            <a:r>
              <a:rPr lang="en-US" sz="2400" dirty="0">
                <a:cs typeface="Arial" panose="020B0604020202020204" pitchFamily="34" charset="0"/>
              </a:rPr>
              <a:t>Selections include</a:t>
            </a:r>
          </a:p>
          <a:p>
            <a:pPr lvl="1"/>
            <a:r>
              <a:rPr lang="en-US" dirty="0">
                <a:cs typeface="Arial" panose="020B0604020202020204" pitchFamily="34" charset="0"/>
              </a:rPr>
              <a:t>Single native-language support (i.e., Spanish Glossary, Illustration Glossary)</a:t>
            </a:r>
          </a:p>
          <a:p>
            <a:pPr lvl="1"/>
            <a:r>
              <a:rPr lang="en-US" dirty="0">
                <a:cs typeface="Arial" panose="020B0604020202020204" pitchFamily="34" charset="0"/>
              </a:rPr>
              <a:t>Dual language supports (native language paired with English); (i.e., Spanish &amp; English Glossary); or </a:t>
            </a:r>
          </a:p>
          <a:p>
            <a:pPr lvl="1"/>
            <a:r>
              <a:rPr lang="en-US" dirty="0">
                <a:cs typeface="Arial" panose="020B0604020202020204" pitchFamily="34" charset="0"/>
              </a:rPr>
              <a:t>Dual language supports combined with Illustration Glossary (i.e., Spanish, English, &amp; Illustration Glossary)</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0091" cy="791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4"/>
          <a:stretch>
            <a:fillRect/>
          </a:stretch>
        </p:blipFill>
        <p:spPr>
          <a:xfrm>
            <a:off x="5783860" y="1728400"/>
            <a:ext cx="2898368" cy="2001748"/>
          </a:xfrm>
          <a:prstGeom prst="rect">
            <a:avLst/>
          </a:prstGeom>
        </p:spPr>
      </p:pic>
      <p:pic>
        <p:nvPicPr>
          <p:cNvPr id="7" name="Picture 6"/>
          <p:cNvPicPr>
            <a:picLocks noChangeAspect="1"/>
          </p:cNvPicPr>
          <p:nvPr/>
        </p:nvPicPr>
        <p:blipFill>
          <a:blip r:embed="rId5"/>
          <a:stretch>
            <a:fillRect/>
          </a:stretch>
        </p:blipFill>
        <p:spPr>
          <a:xfrm>
            <a:off x="5783860" y="3991029"/>
            <a:ext cx="2898368" cy="2175669"/>
          </a:xfrm>
          <a:prstGeom prst="rect">
            <a:avLst/>
          </a:prstGeom>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0456" y="25835"/>
            <a:ext cx="923544" cy="655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28583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1463040"/>
          </a:xfrm>
          <a:solidFill>
            <a:srgbClr val="5B9BD5"/>
          </a:solidFill>
        </p:spPr>
        <p:txBody>
          <a:bodyPr>
            <a:noAutofit/>
          </a:bodyPr>
          <a:lstStyle/>
          <a:p>
            <a:pPr algn="ctr"/>
            <a:r>
              <a:rPr lang="en-US" sz="3600" b="1" dirty="0">
                <a:solidFill>
                  <a:schemeClr val="bg1"/>
                </a:solidFill>
              </a:rPr>
              <a:t>How do I </a:t>
            </a:r>
            <a:r>
              <a:rPr lang="en-US" sz="3600" b="1" dirty="0" smtClean="0">
                <a:solidFill>
                  <a:schemeClr val="bg1"/>
                </a:solidFill>
              </a:rPr>
              <a:t>Order </a:t>
            </a:r>
            <a:r>
              <a:rPr lang="en-US" sz="3600" b="1" dirty="0">
                <a:solidFill>
                  <a:schemeClr val="bg1"/>
                </a:solidFill>
              </a:rPr>
              <a:t>Large Print or Braille </a:t>
            </a:r>
            <a:r>
              <a:rPr lang="en-US" dirty="0">
                <a:solidFill>
                  <a:schemeClr val="bg1"/>
                </a:solidFill>
              </a:rPr>
              <a:t>T</a:t>
            </a:r>
            <a:r>
              <a:rPr lang="en-US" sz="3600" b="1" dirty="0" smtClean="0">
                <a:solidFill>
                  <a:schemeClr val="bg1"/>
                </a:solidFill>
              </a:rPr>
              <a:t>est Materials</a:t>
            </a:r>
            <a:r>
              <a:rPr lang="en-US" sz="3600" b="1" dirty="0">
                <a:solidFill>
                  <a:schemeClr val="bg1"/>
                </a:solidFill>
              </a:rPr>
              <a:t>?</a:t>
            </a:r>
          </a:p>
        </p:txBody>
      </p:sp>
      <p:sp>
        <p:nvSpPr>
          <p:cNvPr id="8" name="Rectangle 7">
            <a:extLst>
              <a:ext uri="{FF2B5EF4-FFF2-40B4-BE49-F238E27FC236}">
                <a16:creationId xmlns:a16="http://schemas.microsoft.com/office/drawing/2014/main" id="{FCACDD41-CE48-42F7-A0E3-90A0F7D28B52}"/>
              </a:ext>
            </a:extLst>
          </p:cNvPr>
          <p:cNvSpPr/>
          <p:nvPr/>
        </p:nvSpPr>
        <p:spPr>
          <a:xfrm>
            <a:off x="626364" y="1567507"/>
            <a:ext cx="7891272" cy="5139869"/>
          </a:xfrm>
          <a:prstGeom prst="rect">
            <a:avLst/>
          </a:prstGeom>
        </p:spPr>
        <p:txBody>
          <a:bodyPr wrap="square">
            <a:spAutoFit/>
          </a:bodyPr>
          <a:lstStyle/>
          <a:p>
            <a:pPr marR="0" lvl="0" algn="l" defTabSz="914400" rtl="0" eaLnBrk="1" fontAlgn="base" latinLnBrk="0" hangingPunct="1">
              <a:lnSpc>
                <a:spcPct val="100000"/>
              </a:lnSpc>
              <a:spcBef>
                <a:spcPct val="0"/>
              </a:spcBef>
              <a:spcAft>
                <a:spcPct val="0"/>
              </a:spcAft>
              <a:buSzTx/>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District Administrators can order </a:t>
            </a:r>
            <a:r>
              <a:rPr lang="en-US" sz="2400" dirty="0">
                <a:solidFill>
                  <a:srgbClr val="000000"/>
                </a:solidFill>
                <a:latin typeface="Arial" panose="020B0604020202020204" pitchFamily="34" charset="0"/>
                <a:cs typeface="Arial" panose="020B0604020202020204" pitchFamily="34" charset="0"/>
              </a:rPr>
              <a:t>B</a:t>
            </a:r>
            <a:r>
              <a:rPr kumimoji="0" lang="en-US" sz="24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raille </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and Large Print kits for Smarter Balanced and NGSS in TIDE anytime</a:t>
            </a:r>
            <a:r>
              <a:rPr kumimoji="0" lang="en-US" sz="2400" b="0" i="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 after January 27, 2021</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p>
          <a:p>
            <a:pPr marL="457200" marR="0" lvl="0" indent="-457200" algn="l" defTabSz="914400" rtl="0" eaLnBrk="1" fontAlgn="base" latinLnBrk="0" hangingPunct="1">
              <a:lnSpc>
                <a:spcPct val="100000"/>
              </a:lnSpc>
              <a:spcBef>
                <a:spcPct val="0"/>
              </a:spcBef>
              <a:spcAft>
                <a:spcPct val="0"/>
              </a:spcAft>
              <a:buSzTx/>
              <a:buFont typeface="Arial"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Confirm that the student has the non-embedded accommodation set properly in TIDE.  </a:t>
            </a:r>
          </a:p>
          <a:p>
            <a:pPr marL="457200" marR="0" lvl="0" indent="-457200" algn="l" defTabSz="914400" rtl="0" eaLnBrk="1" fontAlgn="base" latinLnBrk="0" hangingPunct="1">
              <a:lnSpc>
                <a:spcPct val="100000"/>
              </a:lnSpc>
              <a:spcBef>
                <a:spcPct val="0"/>
              </a:spcBef>
              <a:spcAft>
                <a:spcPct val="0"/>
              </a:spcAft>
              <a:buSzTx/>
              <a:buFont typeface="Arial" charset="0"/>
              <a:buChar char="•"/>
              <a:tabLst/>
              <a:defRPr/>
            </a:pPr>
            <a:endParaRPr kumimoji="0" lang="en-US" sz="2600" b="0" i="0" u="none" strike="noStrike" kern="1200" cap="none" spc="0" normalizeH="0" baseline="0" noProof="0" dirty="0">
              <a:ln>
                <a:noFill/>
              </a:ln>
              <a:solidFill>
                <a:srgbClr val="000000"/>
              </a:solidFill>
              <a:effectLst/>
              <a:uLnTx/>
              <a:uFillTx/>
              <a:latin typeface="+mn-lt"/>
              <a:ea typeface="+mn-ea"/>
              <a:cs typeface="+mn-cs"/>
            </a:endParaRPr>
          </a:p>
          <a:p>
            <a:pPr marL="457200" marR="0" lvl="0" indent="-457200" algn="l" defTabSz="914400" rtl="0" eaLnBrk="1" fontAlgn="base" latinLnBrk="0" hangingPunct="1">
              <a:lnSpc>
                <a:spcPct val="100000"/>
              </a:lnSpc>
              <a:spcBef>
                <a:spcPct val="0"/>
              </a:spcBef>
              <a:spcAft>
                <a:spcPct val="0"/>
              </a:spcAft>
              <a:buSzTx/>
              <a:buFont typeface="Arial" charset="0"/>
              <a:buChar char="•"/>
              <a:tabLst/>
              <a:defRPr/>
            </a:pPr>
            <a:endParaRPr kumimoji="0" lang="en-US" sz="2600" b="0" i="0" u="none" strike="noStrike" kern="1200" cap="none" spc="0" normalizeH="0" baseline="0" noProof="0" dirty="0">
              <a:ln>
                <a:noFill/>
              </a:ln>
              <a:solidFill>
                <a:srgbClr val="000000"/>
              </a:solidFill>
              <a:effectLst/>
              <a:uLnTx/>
              <a:uFillTx/>
              <a:latin typeface="+mn-lt"/>
              <a:ea typeface="+mn-ea"/>
              <a:cs typeface="+mn-cs"/>
            </a:endParaRPr>
          </a:p>
          <a:p>
            <a:pPr marR="0" lvl="0" algn="l" defTabSz="914400" rtl="0" eaLnBrk="1" fontAlgn="base" latinLnBrk="0" hangingPunct="1">
              <a:lnSpc>
                <a:spcPct val="100000"/>
              </a:lnSpc>
              <a:spcBef>
                <a:spcPct val="0"/>
              </a:spcBef>
              <a:spcAft>
                <a:spcPct val="0"/>
              </a:spcAft>
              <a:buSzTx/>
              <a:tabLst/>
              <a:defRPr/>
            </a:pPr>
            <a:endParaRPr kumimoji="0" lang="en-US" sz="2600" b="0" i="0" u="none" strike="noStrike" kern="1200" cap="none" spc="0" normalizeH="0" baseline="0" noProof="0" dirty="0">
              <a:ln>
                <a:noFill/>
              </a:ln>
              <a:solidFill>
                <a:srgbClr val="000000"/>
              </a:solidFill>
              <a:effectLst/>
              <a:uLnTx/>
              <a:uFillTx/>
              <a:latin typeface="+mn-lt"/>
              <a:ea typeface="+mn-ea"/>
              <a:cs typeface="+mn-cs"/>
            </a:endParaRPr>
          </a:p>
          <a:p>
            <a:pPr marR="0" lvl="0" algn="l" defTabSz="914400" rtl="0" eaLnBrk="1" fontAlgn="base" latinLnBrk="0" hangingPunct="1">
              <a:lnSpc>
                <a:spcPct val="100000"/>
              </a:lnSpc>
              <a:spcBef>
                <a:spcPct val="0"/>
              </a:spcBef>
              <a:spcAft>
                <a:spcPct val="0"/>
              </a:spcAft>
              <a:buSzTx/>
              <a:tabLst/>
              <a:defRPr/>
            </a:pPr>
            <a:endParaRPr lang="en-US" sz="2600" dirty="0">
              <a:solidFill>
                <a:srgbClr val="000000"/>
              </a:solidFill>
              <a:latin typeface="+mn-lt"/>
            </a:endParaRPr>
          </a:p>
          <a:p>
            <a:pPr marR="0" lvl="0" algn="l" defTabSz="914400" rtl="0" eaLnBrk="1" fontAlgn="base" latinLnBrk="0" hangingPunct="1">
              <a:lnSpc>
                <a:spcPct val="100000"/>
              </a:lnSpc>
              <a:spcBef>
                <a:spcPct val="0"/>
              </a:spcBef>
              <a:spcAft>
                <a:spcPct val="0"/>
              </a:spcAft>
              <a:buSzTx/>
              <a:tabLst/>
              <a:defRPr/>
            </a:pPr>
            <a:endParaRPr kumimoji="0" lang="en-US" sz="2600" b="0" i="0" u="none" strike="noStrike" kern="1200" cap="none" spc="0" normalizeH="0" baseline="0" noProof="0" dirty="0">
              <a:ln>
                <a:noFill/>
              </a:ln>
              <a:solidFill>
                <a:srgbClr val="000000"/>
              </a:solidFill>
              <a:effectLst/>
              <a:uLnTx/>
              <a:uFillTx/>
              <a:latin typeface="+mn-lt"/>
              <a:ea typeface="+mn-ea"/>
              <a:cs typeface="+mn-cs"/>
            </a:endParaRPr>
          </a:p>
          <a:p>
            <a:pPr marR="0" lvl="0" algn="l" defTabSz="914400" rtl="0" eaLnBrk="1" fontAlgn="base" latinLnBrk="0" hangingPunct="1">
              <a:lnSpc>
                <a:spcPct val="100000"/>
              </a:lnSpc>
              <a:spcBef>
                <a:spcPct val="0"/>
              </a:spcBef>
              <a:spcAft>
                <a:spcPct val="0"/>
              </a:spcAft>
              <a:buSzTx/>
              <a:tabLst/>
              <a:defRPr/>
            </a:pPr>
            <a:endParaRPr lang="en-US" sz="2600" dirty="0">
              <a:solidFill>
                <a:srgbClr val="000000"/>
              </a:solidFill>
              <a:latin typeface="+mn-lt"/>
            </a:endParaRPr>
          </a:p>
          <a:p>
            <a:pPr marR="0" lvl="0" algn="l" defTabSz="914400" rtl="0" eaLnBrk="1" fontAlgn="base" latinLnBrk="0" hangingPunct="1">
              <a:lnSpc>
                <a:spcPct val="100000"/>
              </a:lnSpc>
              <a:spcBef>
                <a:spcPct val="0"/>
              </a:spcBef>
              <a:spcAft>
                <a:spcPct val="0"/>
              </a:spcAft>
              <a:buSzTx/>
              <a:tabLst/>
              <a:defRPr/>
            </a:pPr>
            <a:endParaRPr kumimoji="0" lang="en-US" sz="2600" b="0" i="0" u="none" strike="noStrike" kern="1200" cap="none" spc="0" normalizeH="0" baseline="0" noProof="0" dirty="0">
              <a:ln>
                <a:noFill/>
              </a:ln>
              <a:solidFill>
                <a:srgbClr val="000000"/>
              </a:solidFill>
              <a:effectLst/>
              <a:uLnTx/>
              <a:uFillTx/>
              <a:latin typeface="+mn-lt"/>
              <a:ea typeface="+mn-ea"/>
              <a:cs typeface="+mn-cs"/>
            </a:endParaRPr>
          </a:p>
          <a:p>
            <a:pPr marL="457200" marR="0" lvl="0" indent="-457200" algn="l" defTabSz="914400" rtl="0" eaLnBrk="1" fontAlgn="base" latinLnBrk="0" hangingPunct="1">
              <a:lnSpc>
                <a:spcPct val="100000"/>
              </a:lnSpc>
              <a:spcBef>
                <a:spcPct val="0"/>
              </a:spcBef>
              <a:spcAft>
                <a:spcPct val="0"/>
              </a:spcAft>
              <a:buSzTx/>
              <a:buFont typeface="Arial" charset="0"/>
              <a:buChar char="•"/>
              <a:tabLst/>
              <a:defRPr/>
            </a:pPr>
            <a:r>
              <a:rPr kumimoji="0" lang="en-US" sz="2600" b="0" i="0" u="none" strike="noStrike" kern="1200" cap="none" spc="0" normalizeH="0" baseline="0" noProof="0" dirty="0">
                <a:ln>
                  <a:noFill/>
                </a:ln>
                <a:solidFill>
                  <a:srgbClr val="000000"/>
                </a:solidFill>
                <a:effectLst/>
                <a:uLnTx/>
                <a:uFillTx/>
                <a:latin typeface="+mn-lt"/>
                <a:ea typeface="+mn-ea"/>
                <a:cs typeface="+mn-cs"/>
              </a:rPr>
              <a:t>.</a:t>
            </a:r>
          </a:p>
        </p:txBody>
      </p:sp>
      <p:pic>
        <p:nvPicPr>
          <p:cNvPr id="3" name="Picture 2"/>
          <p:cNvPicPr>
            <a:picLocks noChangeAspect="1"/>
          </p:cNvPicPr>
          <p:nvPr/>
        </p:nvPicPr>
        <p:blipFill>
          <a:blip r:embed="rId3"/>
          <a:stretch>
            <a:fillRect/>
          </a:stretch>
        </p:blipFill>
        <p:spPr>
          <a:xfrm>
            <a:off x="1477721" y="3454562"/>
            <a:ext cx="4985657" cy="2532545"/>
          </a:xfrm>
          <a:prstGeom prst="rect">
            <a:avLst/>
          </a:prstGeom>
          <a:ln>
            <a:solidFill>
              <a:schemeClr val="tx1"/>
            </a:solidFill>
          </a:ln>
        </p:spPr>
      </p:pic>
      <p:sp>
        <p:nvSpPr>
          <p:cNvPr id="5" name="Right Arrow 4"/>
          <p:cNvSpPr/>
          <p:nvPr/>
        </p:nvSpPr>
        <p:spPr>
          <a:xfrm>
            <a:off x="438994" y="4579522"/>
            <a:ext cx="1177357"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4"/>
          <a:stretch>
            <a:fillRect/>
          </a:stretch>
        </p:blipFill>
        <p:spPr>
          <a:xfrm>
            <a:off x="3305729" y="4474826"/>
            <a:ext cx="5264605" cy="1872416"/>
          </a:xfrm>
          <a:prstGeom prst="rect">
            <a:avLst/>
          </a:prstGeom>
          <a:ln>
            <a:solidFill>
              <a:schemeClr val="tx1"/>
            </a:solidFill>
          </a:ln>
        </p:spPr>
      </p:pic>
      <p:sp>
        <p:nvSpPr>
          <p:cNvPr id="10" name="Right Arrow 9"/>
          <p:cNvSpPr/>
          <p:nvPr/>
        </p:nvSpPr>
        <p:spPr>
          <a:xfrm>
            <a:off x="4572000" y="5518393"/>
            <a:ext cx="1177357"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317709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15370" y="206738"/>
            <a:ext cx="8713260" cy="1897222"/>
          </a:xfrm>
          <a:prstGeom prst="rect">
            <a:avLst/>
          </a:prstGeom>
          <a:solidFill>
            <a:srgbClr val="002D73">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90"/>
              </a:solidFill>
            </a:endParaRPr>
          </a:p>
        </p:txBody>
      </p:sp>
      <p:cxnSp>
        <p:nvCxnSpPr>
          <p:cNvPr id="10" name="Straight Connector 9"/>
          <p:cNvCxnSpPr/>
          <p:nvPr/>
        </p:nvCxnSpPr>
        <p:spPr>
          <a:xfrm>
            <a:off x="215370" y="2103959"/>
            <a:ext cx="8713260" cy="0"/>
          </a:xfrm>
          <a:prstGeom prst="line">
            <a:avLst/>
          </a:prstGeom>
          <a:ln w="57150"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215370" y="206737"/>
            <a:ext cx="8713260" cy="6458063"/>
          </a:xfrm>
          <a:prstGeom prst="rect">
            <a:avLst/>
          </a:prstGeom>
          <a:noFill/>
          <a:ln>
            <a:solidFill>
              <a:srgbClr val="002D7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12700" cmpd="sng">
                <a:solidFill>
                  <a:srgbClr val="000090"/>
                </a:solidFill>
              </a:ln>
              <a:solidFill>
                <a:prstClr val="white"/>
              </a:solidFill>
            </a:endParaRPr>
          </a:p>
        </p:txBody>
      </p:sp>
      <p:pic>
        <p:nvPicPr>
          <p:cNvPr id="12" name="Picture 11" descr="treebackground2.png"/>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546006" y="398047"/>
            <a:ext cx="8261709" cy="6266754"/>
          </a:xfrm>
          <a:prstGeom prst="rect">
            <a:avLst/>
          </a:prstGeom>
        </p:spPr>
      </p:pic>
      <p:sp>
        <p:nvSpPr>
          <p:cNvPr id="13" name="Content Placeholder 4"/>
          <p:cNvSpPr txBox="1">
            <a:spLocks/>
          </p:cNvSpPr>
          <p:nvPr/>
        </p:nvSpPr>
        <p:spPr>
          <a:xfrm>
            <a:off x="457200" y="2151558"/>
            <a:ext cx="8229600" cy="456084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4000" b="1" dirty="0">
                <a:solidFill>
                  <a:prstClr val="black"/>
                </a:solidFill>
                <a:latin typeface="Helvetica"/>
                <a:cs typeface="Helvetica"/>
              </a:rPr>
              <a:t/>
            </a:r>
            <a:br>
              <a:rPr lang="en-US" sz="4000" b="1" dirty="0">
                <a:solidFill>
                  <a:prstClr val="black"/>
                </a:solidFill>
                <a:latin typeface="Helvetica"/>
                <a:cs typeface="Helvetica"/>
              </a:rPr>
            </a:br>
            <a:r>
              <a:rPr lang="en-US" sz="4600" b="1" dirty="0">
                <a:latin typeface="Arial" panose="020B0604020202020204" pitchFamily="34" charset="0"/>
                <a:cs typeface="Arial" panose="020B0604020202020204" pitchFamily="34" charset="0"/>
              </a:rPr>
              <a:t>District Administrator’s</a:t>
            </a:r>
          </a:p>
          <a:p>
            <a:pPr marL="0" indent="0" algn="ctr">
              <a:buFont typeface="Arial"/>
              <a:buNone/>
            </a:pPr>
            <a:r>
              <a:rPr lang="en-US" sz="4000" dirty="0">
                <a:latin typeface="Arial" panose="020B0604020202020204" pitchFamily="34" charset="0"/>
                <a:cs typeface="Arial" panose="020B0604020202020204" pitchFamily="34" charset="0"/>
              </a:rPr>
              <a:t>Special Populations Workshop</a:t>
            </a:r>
          </a:p>
          <a:p>
            <a:pPr marL="0" indent="0" algn="ctr">
              <a:buFont typeface="Arial"/>
              <a:buNone/>
            </a:pPr>
            <a:endParaRPr lang="en-US" sz="3600" b="1" dirty="0">
              <a:latin typeface="Arial" panose="020B0604020202020204" pitchFamily="34" charset="0"/>
              <a:cs typeface="Arial" panose="020B0604020202020204" pitchFamily="34" charset="0"/>
            </a:endParaRPr>
          </a:p>
          <a:p>
            <a:pPr marL="0" indent="0" algn="ctr">
              <a:buFont typeface="Arial"/>
              <a:buNone/>
            </a:pPr>
            <a:r>
              <a:rPr lang="en-US" sz="2400" dirty="0">
                <a:latin typeface="Arial" panose="020B0604020202020204" pitchFamily="34" charset="0"/>
                <a:cs typeface="Arial" panose="020B0604020202020204" pitchFamily="34" charset="0"/>
              </a:rPr>
              <a:t>January 21 and 22, 2021</a:t>
            </a:r>
          </a:p>
          <a:p>
            <a:pPr marL="0" indent="0" algn="ctr">
              <a:buFont typeface="Arial"/>
              <a:buNone/>
            </a:pPr>
            <a:endParaRPr lang="en-US" sz="3600" b="1" dirty="0">
              <a:latin typeface="Arial" panose="020B0604020202020204" pitchFamily="34" charset="0"/>
              <a:cs typeface="Arial" panose="020B0604020202020204" pitchFamily="34" charset="0"/>
            </a:endParaRPr>
          </a:p>
          <a:p>
            <a:pPr marL="0" indent="0" algn="ctr">
              <a:buFont typeface="Arial"/>
              <a:buNone/>
            </a:pPr>
            <a:endParaRPr lang="en-US" sz="3600" b="1" dirty="0">
              <a:latin typeface="Arial" panose="020B0604020202020204" pitchFamily="34" charset="0"/>
              <a:cs typeface="Arial" panose="020B0604020202020204" pitchFamily="34" charset="0"/>
            </a:endParaRPr>
          </a:p>
        </p:txBody>
      </p:sp>
      <p:sp>
        <p:nvSpPr>
          <p:cNvPr id="14" name="Title 1"/>
          <p:cNvSpPr txBox="1">
            <a:spLocks/>
          </p:cNvSpPr>
          <p:nvPr/>
        </p:nvSpPr>
        <p:spPr>
          <a:xfrm>
            <a:off x="1406585" y="1575589"/>
            <a:ext cx="6338395" cy="331706"/>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800" spc="100" dirty="0">
                <a:solidFill>
                  <a:srgbClr val="002D73"/>
                </a:solidFill>
                <a:latin typeface="Times New Roman"/>
                <a:cs typeface="Times New Roman"/>
              </a:rPr>
              <a:t>CONNECTICUT STATE DEPARTMENT OF EDUCATION </a:t>
            </a:r>
            <a:r>
              <a:rPr lang="en-US" sz="1800" dirty="0">
                <a:solidFill>
                  <a:srgbClr val="002D73"/>
                </a:solidFill>
                <a:latin typeface="Times New Roman"/>
                <a:cs typeface="Times New Roman"/>
              </a:rPr>
              <a:t/>
            </a:r>
            <a:br>
              <a:rPr lang="en-US" sz="1800" dirty="0">
                <a:solidFill>
                  <a:srgbClr val="002D73"/>
                </a:solidFill>
                <a:latin typeface="Times New Roman"/>
                <a:cs typeface="Times New Roman"/>
              </a:rPr>
            </a:br>
            <a:endParaRPr lang="en-US" sz="1800" b="1" dirty="0">
              <a:solidFill>
                <a:srgbClr val="002D73"/>
              </a:solidFill>
              <a:latin typeface="Times New Roman"/>
              <a:cs typeface="Times New Roman"/>
            </a:endParaRPr>
          </a:p>
        </p:txBody>
      </p:sp>
      <p:pic>
        <p:nvPicPr>
          <p:cNvPr id="15" name="Picture 14" descr="CSDElogo_informal_blu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3384" y="445645"/>
            <a:ext cx="1351351" cy="1025457"/>
          </a:xfrm>
          <a:prstGeom prst="rect">
            <a:avLst/>
          </a:prstGeom>
        </p:spPr>
      </p:pic>
    </p:spTree>
    <p:extLst>
      <p:ext uri="{BB962C8B-B14F-4D97-AF65-F5344CB8AC3E}">
        <p14:creationId xmlns:p14="http://schemas.microsoft.com/office/powerpoint/2010/main" val="66025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1463040"/>
          </a:xfrm>
          <a:solidFill>
            <a:srgbClr val="5B9BD5"/>
          </a:solidFill>
        </p:spPr>
        <p:txBody>
          <a:bodyPr>
            <a:noAutofit/>
          </a:bodyPr>
          <a:lstStyle/>
          <a:p>
            <a:pPr algn="ctr"/>
            <a:r>
              <a:rPr lang="en-US" sz="3600" b="1" dirty="0">
                <a:solidFill>
                  <a:schemeClr val="bg1"/>
                </a:solidFill>
              </a:rPr>
              <a:t>Ordering Paper Materials in TIDE</a:t>
            </a:r>
          </a:p>
        </p:txBody>
      </p:sp>
      <p:sp>
        <p:nvSpPr>
          <p:cNvPr id="5" name="Rectangle 4">
            <a:extLst>
              <a:ext uri="{FF2B5EF4-FFF2-40B4-BE49-F238E27FC236}">
                <a16:creationId xmlns:a16="http://schemas.microsoft.com/office/drawing/2014/main" id="{41457173-0DF0-43A9-945B-7301598DBDAC}"/>
              </a:ext>
            </a:extLst>
          </p:cNvPr>
          <p:cNvSpPr/>
          <p:nvPr/>
        </p:nvSpPr>
        <p:spPr>
          <a:xfrm>
            <a:off x="330221" y="1629512"/>
            <a:ext cx="5175158" cy="4247317"/>
          </a:xfrm>
          <a:prstGeom prst="rect">
            <a:avLst/>
          </a:prstGeom>
        </p:spPr>
        <p:txBody>
          <a:bodyPr wrap="square">
            <a:spAutoFit/>
          </a:bodyPr>
          <a:lstStyle/>
          <a:p>
            <a:pPr marR="0" lvl="0" algn="l" defTabSz="914400" rtl="0" eaLnBrk="1" fontAlgn="base" latinLnBrk="0" hangingPunct="1">
              <a:lnSpc>
                <a:spcPct val="100000"/>
              </a:lnSpc>
              <a:spcBef>
                <a:spcPts val="600"/>
              </a:spcBef>
              <a:spcAft>
                <a:spcPct val="0"/>
              </a:spcAft>
              <a:buSzTx/>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Step 1: </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From the Orders task menu on the TIDE dashboard, select </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Paper Orders</a:t>
            </a:r>
            <a:r>
              <a:rPr kumimoji="0" lang="en-US" sz="24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R="0" lvl="0" algn="l" defTabSz="914400" rtl="0" eaLnBrk="1" fontAlgn="base" latinLnBrk="0" hangingPunct="1">
              <a:lnSpc>
                <a:spcPct val="100000"/>
              </a:lnSpc>
              <a:spcBef>
                <a:spcPts val="600"/>
              </a:spcBef>
              <a:spcAft>
                <a:spcPct val="0"/>
              </a:spcAft>
              <a:buSzTx/>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Step 2: </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Search for orders by District or School</a:t>
            </a:r>
            <a:r>
              <a:rPr kumimoji="0" lang="en-US" sz="24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a:t>
            </a: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R="0" lvl="0" algn="l" defTabSz="914400" rtl="0" eaLnBrk="1" fontAlgn="base" latinLnBrk="0" hangingPunct="1">
              <a:lnSpc>
                <a:spcPct val="100000"/>
              </a:lnSpc>
              <a:spcBef>
                <a:spcPts val="600"/>
              </a:spcBef>
              <a:spcAft>
                <a:spcPct val="0"/>
              </a:spcAft>
              <a:buSzTx/>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Step 3: </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Enter the quantity needed for each of the materials needed. </a:t>
            </a:r>
          </a:p>
          <a:p>
            <a:pPr marR="0" lvl="0" algn="l" defTabSz="914400" rtl="0" eaLnBrk="1" fontAlgn="base" latinLnBrk="0" hangingPunct="1">
              <a:lnSpc>
                <a:spcPct val="100000"/>
              </a:lnSpc>
              <a:spcBef>
                <a:spcPct val="0"/>
              </a:spcBef>
              <a:spcAft>
                <a:spcPct val="0"/>
              </a:spcAft>
              <a:buSzTx/>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lvl="0">
              <a:defRPr/>
            </a:pPr>
            <a:r>
              <a:rPr lang="en-US" sz="2400" dirty="0">
                <a:solidFill>
                  <a:srgbClr val="000000"/>
                </a:solidFill>
                <a:latin typeface="Arial" panose="020B0604020202020204" pitchFamily="34" charset="0"/>
                <a:cs typeface="Arial" panose="020B0604020202020204" pitchFamily="34" charset="0"/>
              </a:rPr>
              <a:t>Districts can track shipments in TIDE</a:t>
            </a:r>
            <a:r>
              <a:rPr lang="en-US" sz="2400" dirty="0" smtClean="0">
                <a:solidFill>
                  <a:srgbClr val="000000"/>
                </a:solidFill>
                <a:latin typeface="Arial" panose="020B0604020202020204" pitchFamily="34" charset="0"/>
                <a:cs typeface="Arial" panose="020B0604020202020204" pitchFamily="34" charset="0"/>
              </a:rPr>
              <a:t>.</a:t>
            </a:r>
            <a:endParaRPr kumimoji="0" lang="en-US" sz="20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
                <a:srgbClr val="35A396">
                  <a:lumMod val="75000"/>
                </a:srgbClr>
              </a:buClr>
              <a:buSzTx/>
              <a:buFontTx/>
              <a:buNone/>
              <a:tabLst/>
              <a:defRPr/>
            </a:pPr>
            <a:endParaRPr kumimoji="0" lang="en-US" sz="20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6" name="Picture 5">
            <a:extLst>
              <a:ext uri="{FF2B5EF4-FFF2-40B4-BE49-F238E27FC236}">
                <a16:creationId xmlns:a16="http://schemas.microsoft.com/office/drawing/2014/main" id="{A9088E10-B453-4B89-97D4-E6915E5C1B13}"/>
              </a:ext>
            </a:extLst>
          </p:cNvPr>
          <p:cNvPicPr/>
          <p:nvPr/>
        </p:nvPicPr>
        <p:blipFill>
          <a:blip r:embed="rId3"/>
          <a:stretch>
            <a:fillRect/>
          </a:stretch>
        </p:blipFill>
        <p:spPr>
          <a:xfrm>
            <a:off x="5650431" y="1906597"/>
            <a:ext cx="3144021" cy="1403017"/>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3D97206C-A292-4DB9-A3FF-4DEAE821DD03}"/>
              </a:ext>
            </a:extLst>
          </p:cNvPr>
          <p:cNvPicPr>
            <a:picLocks noChangeAspect="1"/>
          </p:cNvPicPr>
          <p:nvPr/>
        </p:nvPicPr>
        <p:blipFill>
          <a:blip r:embed="rId4"/>
          <a:stretch>
            <a:fillRect/>
          </a:stretch>
        </p:blipFill>
        <p:spPr>
          <a:xfrm>
            <a:off x="5505379" y="3753171"/>
            <a:ext cx="3512968" cy="1372253"/>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417712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0" y="9142"/>
            <a:ext cx="9144000" cy="1463040"/>
          </a:xfrm>
          <a:prstGeom prst="rect">
            <a:avLst/>
          </a:prstGeom>
          <a:solidFill>
            <a:srgbClr val="5B9BD5"/>
          </a:solidFill>
          <a:ln>
            <a:noFill/>
          </a:ln>
        </p:spPr>
        <p:style>
          <a:lnRef idx="1">
            <a:schemeClr val="accent6"/>
          </a:lnRef>
          <a:fillRef idx="2">
            <a:schemeClr val="accent6"/>
          </a:fillRef>
          <a:effectRef idx="1">
            <a:schemeClr val="accent6"/>
          </a:effectRef>
          <a:fontRef idx="minor">
            <a:schemeClr val="dk1"/>
          </a:fontRef>
        </p:style>
        <p:txBody>
          <a:bodyPr anchor="ctr"/>
          <a:lstStyle>
            <a:lvl1pPr algn="ctr" rtl="0" eaLnBrk="1" fontAlgn="base" hangingPunct="1">
              <a:spcBef>
                <a:spcPct val="0"/>
              </a:spcBef>
              <a:spcAft>
                <a:spcPct val="0"/>
              </a:spcAft>
              <a:defRPr sz="44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r>
              <a:rPr lang="en-US" sz="3600" b="1" dirty="0">
                <a:ln w="0"/>
                <a:solidFill>
                  <a:schemeClr val="bg1"/>
                </a:solidFill>
                <a:latin typeface="Arial" panose="020B0604020202020204" pitchFamily="34" charset="0"/>
                <a:ea typeface="+mj-ea"/>
                <a:cs typeface="Arial" panose="020B0604020202020204" pitchFamily="34" charset="0"/>
              </a:rPr>
              <a:t>What are </a:t>
            </a:r>
            <a:r>
              <a:rPr lang="en-US" sz="3600" b="1" dirty="0" smtClean="0">
                <a:ln w="0"/>
                <a:solidFill>
                  <a:schemeClr val="bg1"/>
                </a:solidFill>
                <a:latin typeface="Arial" panose="020B0604020202020204" pitchFamily="34" charset="0"/>
                <a:ea typeface="+mj-ea"/>
                <a:cs typeface="Arial" panose="020B0604020202020204" pitchFamily="34" charset="0"/>
              </a:rPr>
              <a:t>Special Documented Accommodations</a:t>
            </a:r>
            <a:r>
              <a:rPr lang="en-US" sz="3600" b="1" dirty="0">
                <a:ln w="0"/>
                <a:solidFill>
                  <a:schemeClr val="bg1"/>
                </a:solidFill>
                <a:latin typeface="Arial" panose="020B0604020202020204" pitchFamily="34" charset="0"/>
                <a:ea typeface="+mj-ea"/>
                <a:cs typeface="Arial" panose="020B0604020202020204" pitchFamily="34" charset="0"/>
              </a:rPr>
              <a:t>?</a:t>
            </a:r>
          </a:p>
        </p:txBody>
      </p:sp>
      <p:sp>
        <p:nvSpPr>
          <p:cNvPr id="4" name="Content Placeholder 3"/>
          <p:cNvSpPr>
            <a:spLocks noGrp="1"/>
          </p:cNvSpPr>
          <p:nvPr>
            <p:ph idx="4294967295"/>
          </p:nvPr>
        </p:nvSpPr>
        <p:spPr>
          <a:xfrm>
            <a:off x="626364" y="1548088"/>
            <a:ext cx="7891272" cy="5129159"/>
          </a:xfrm>
          <a:prstGeom prst="rect">
            <a:avLst/>
          </a:prstGeom>
        </p:spPr>
        <p:txBody>
          <a:bodyPr>
            <a:noAutofit/>
          </a:bodyPr>
          <a:lstStyle/>
          <a:p>
            <a:pPr marL="0" indent="0">
              <a:buNone/>
            </a:pPr>
            <a:r>
              <a:rPr lang="en-US" sz="2200" dirty="0">
                <a:cs typeface="Arial" panose="020B0604020202020204" pitchFamily="34" charset="0"/>
              </a:rPr>
              <a:t>When universal tools, designated supports, and accommodations </a:t>
            </a:r>
            <a:r>
              <a:rPr lang="en-US" sz="2200" dirty="0" smtClean="0">
                <a:cs typeface="Arial" panose="020B0604020202020204" pitchFamily="34" charset="0"/>
              </a:rPr>
              <a:t>do </a:t>
            </a:r>
            <a:r>
              <a:rPr lang="en-US" sz="2200" dirty="0">
                <a:cs typeface="Arial" panose="020B0604020202020204" pitchFamily="34" charset="0"/>
              </a:rPr>
              <a:t>not meet a student’s accessibility needs as described in their IEP/504 Plan, </a:t>
            </a:r>
            <a:r>
              <a:rPr lang="en-US" sz="2200" dirty="0" smtClean="0">
                <a:cs typeface="Arial" panose="020B0604020202020204" pitchFamily="34" charset="0"/>
              </a:rPr>
              <a:t>DAs can </a:t>
            </a:r>
            <a:r>
              <a:rPr lang="en-US" sz="2200" dirty="0">
                <a:cs typeface="Arial" panose="020B0604020202020204" pitchFamily="34" charset="0"/>
              </a:rPr>
              <a:t>apply for a special documented accommodation for additional supports through a petition </a:t>
            </a:r>
            <a:r>
              <a:rPr lang="en-US" sz="2200" dirty="0" smtClean="0">
                <a:cs typeface="Arial" panose="020B0604020202020204" pitchFamily="34" charset="0"/>
              </a:rPr>
              <a:t>process.</a:t>
            </a:r>
          </a:p>
          <a:p>
            <a:pPr marL="690563">
              <a:lnSpc>
                <a:spcPct val="100000"/>
              </a:lnSpc>
              <a:spcBef>
                <a:spcPts val="400"/>
              </a:spcBef>
            </a:pPr>
            <a:r>
              <a:rPr lang="en-US" sz="2200" dirty="0" smtClean="0">
                <a:cs typeface="Arial" panose="020B0604020202020204" pitchFamily="34" charset="0"/>
              </a:rPr>
              <a:t>Read </a:t>
            </a:r>
            <a:r>
              <a:rPr lang="en-US" sz="2200" dirty="0">
                <a:cs typeface="Arial" panose="020B0604020202020204" pitchFamily="34" charset="0"/>
              </a:rPr>
              <a:t>Aloud of Reading Passages*</a:t>
            </a:r>
          </a:p>
          <a:p>
            <a:pPr marL="690563">
              <a:lnSpc>
                <a:spcPct val="100000"/>
              </a:lnSpc>
              <a:spcBef>
                <a:spcPts val="400"/>
              </a:spcBef>
            </a:pPr>
            <a:r>
              <a:rPr lang="en-US" sz="2200" dirty="0">
                <a:cs typeface="Arial" panose="020B0604020202020204" pitchFamily="34" charset="0"/>
              </a:rPr>
              <a:t>Human Signer (Items and/or passages) </a:t>
            </a:r>
          </a:p>
          <a:p>
            <a:pPr marL="690563">
              <a:lnSpc>
                <a:spcPct val="100000"/>
              </a:lnSpc>
              <a:spcBef>
                <a:spcPts val="400"/>
              </a:spcBef>
            </a:pPr>
            <a:r>
              <a:rPr lang="en-US" sz="2200" dirty="0">
                <a:cs typeface="Arial" panose="020B0604020202020204" pitchFamily="34" charset="0"/>
              </a:rPr>
              <a:t>Scribe</a:t>
            </a:r>
          </a:p>
          <a:p>
            <a:pPr marL="690563">
              <a:lnSpc>
                <a:spcPct val="100000"/>
              </a:lnSpc>
              <a:spcBef>
                <a:spcPts val="400"/>
              </a:spcBef>
            </a:pPr>
            <a:r>
              <a:rPr lang="en-US" sz="2200" dirty="0">
                <a:cs typeface="Arial" panose="020B0604020202020204" pitchFamily="34" charset="0"/>
              </a:rPr>
              <a:t>Print on Demand</a:t>
            </a:r>
          </a:p>
          <a:p>
            <a:pPr marL="690563">
              <a:lnSpc>
                <a:spcPct val="100000"/>
              </a:lnSpc>
              <a:spcBef>
                <a:spcPts val="400"/>
              </a:spcBef>
            </a:pPr>
            <a:r>
              <a:rPr lang="en-US" sz="2200" dirty="0">
                <a:cs typeface="Arial" panose="020B0604020202020204" pitchFamily="34" charset="0"/>
              </a:rPr>
              <a:t>Manipulatives (Math, Grades 4-8)</a:t>
            </a:r>
          </a:p>
          <a:p>
            <a:pPr marL="690563">
              <a:lnSpc>
                <a:spcPct val="100000"/>
              </a:lnSpc>
              <a:spcBef>
                <a:spcPts val="400"/>
              </a:spcBef>
            </a:pPr>
            <a:r>
              <a:rPr lang="en-US" sz="2200" dirty="0">
                <a:cs typeface="Arial" panose="020B0604020202020204" pitchFamily="34" charset="0"/>
              </a:rPr>
              <a:t>Hand-held calculator (Math, Grades 6-8) for calculator-allowed items</a:t>
            </a:r>
          </a:p>
          <a:p>
            <a:pPr marL="690563">
              <a:lnSpc>
                <a:spcPct val="100000"/>
              </a:lnSpc>
              <a:spcBef>
                <a:spcPts val="400"/>
              </a:spcBef>
            </a:pPr>
            <a:r>
              <a:rPr lang="en-US" sz="2200" dirty="0" smtClean="0">
                <a:cs typeface="Arial" panose="020B0604020202020204" pitchFamily="34" charset="0"/>
              </a:rPr>
              <a:t>Customized</a:t>
            </a:r>
            <a:endParaRPr lang="en-US" sz="1050" dirty="0">
              <a:latin typeface="Arial" panose="020B0604020202020204" pitchFamily="34" charset="0"/>
              <a:cs typeface="Arial" panose="020B0604020202020204" pitchFamily="34" charset="0"/>
            </a:endParaRPr>
          </a:p>
        </p:txBody>
      </p:sp>
      <p:sp>
        <p:nvSpPr>
          <p:cNvPr id="2" name="TextBox 1"/>
          <p:cNvSpPr txBox="1"/>
          <p:nvPr/>
        </p:nvSpPr>
        <p:spPr>
          <a:xfrm>
            <a:off x="4072270" y="5741582"/>
            <a:ext cx="4710223" cy="692497"/>
          </a:xfrm>
          <a:prstGeom prst="rect">
            <a:avLst/>
          </a:prstGeom>
          <a:noFill/>
        </p:spPr>
        <p:txBody>
          <a:bodyPr wrap="square" rtlCol="0">
            <a:spAutoFit/>
          </a:bodyPr>
          <a:lstStyle/>
          <a:p>
            <a:r>
              <a:rPr lang="en-US" sz="1400" dirty="0">
                <a:cs typeface="Arial" panose="020B0604020202020204" pitchFamily="34" charset="0"/>
              </a:rPr>
              <a:t>*Requires the submission of the </a:t>
            </a:r>
            <a:r>
              <a:rPr lang="en-US" sz="1400" dirty="0">
                <a:cs typeface="Arial" panose="020B0604020202020204" pitchFamily="34" charset="0"/>
                <a:hlinkClick r:id="rId3"/>
              </a:rPr>
              <a:t>Decision Guidelines for Read Aloud of the Smarter Balanced Reading Passages</a:t>
            </a:r>
            <a:endParaRPr lang="en-US" sz="1400" i="1" u="sng" dirty="0">
              <a:cs typeface="Arial" panose="020B0604020202020204" pitchFamily="34" charset="0"/>
            </a:endParaRPr>
          </a:p>
          <a:p>
            <a:endParaRPr lang="en-US" sz="1100" dirty="0"/>
          </a:p>
        </p:txBody>
      </p:sp>
    </p:spTree>
    <p:extLst>
      <p:ext uri="{BB962C8B-B14F-4D97-AF65-F5344CB8AC3E}">
        <p14:creationId xmlns:p14="http://schemas.microsoft.com/office/powerpoint/2010/main" val="35617060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 y="9143"/>
            <a:ext cx="9144000" cy="618555"/>
          </a:xfrm>
          <a:prstGeom prst="rect">
            <a:avLst/>
          </a:prstGeom>
          <a:solidFill>
            <a:schemeClr val="bg1"/>
          </a:solidFill>
          <a:ln>
            <a:noFill/>
          </a:ln>
        </p:spPr>
        <p:style>
          <a:lnRef idx="1">
            <a:schemeClr val="accent6"/>
          </a:lnRef>
          <a:fillRef idx="2">
            <a:schemeClr val="accent6"/>
          </a:fillRef>
          <a:effectRef idx="1">
            <a:schemeClr val="accent6"/>
          </a:effectRef>
          <a:fontRef idx="minor">
            <a:schemeClr val="dk1"/>
          </a:fontRef>
        </p:style>
        <p:txBody>
          <a:bodyPr/>
          <a:lstStyle>
            <a:lvl1pPr algn="ctr" rtl="0" eaLnBrk="1" fontAlgn="base" hangingPunct="1">
              <a:spcBef>
                <a:spcPct val="0"/>
              </a:spcBef>
              <a:spcAft>
                <a:spcPct val="0"/>
              </a:spcAft>
              <a:defRPr sz="44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r>
              <a:rPr lang="en-US" sz="3600" b="1" dirty="0">
                <a:ln w="0"/>
                <a:solidFill>
                  <a:srgbClr val="000099"/>
                </a:solidFill>
                <a:latin typeface="Arial" panose="020B0604020202020204" pitchFamily="34" charset="0"/>
                <a:ea typeface="+mj-ea"/>
                <a:cs typeface="Arial" panose="020B0604020202020204" pitchFamily="34" charset="0"/>
              </a:rPr>
              <a:t>What is the </a:t>
            </a:r>
            <a:r>
              <a:rPr lang="en-US" sz="3600" b="1" dirty="0" smtClean="0">
                <a:ln w="0"/>
                <a:solidFill>
                  <a:srgbClr val="000099"/>
                </a:solidFill>
                <a:latin typeface="Arial" panose="020B0604020202020204" pitchFamily="34" charset="0"/>
                <a:ea typeface="+mj-ea"/>
                <a:cs typeface="Arial" panose="020B0604020202020204" pitchFamily="34" charset="0"/>
              </a:rPr>
              <a:t>Process </a:t>
            </a:r>
            <a:r>
              <a:rPr lang="en-US" sz="3600" b="1" dirty="0">
                <a:ln w="0"/>
                <a:solidFill>
                  <a:srgbClr val="000099"/>
                </a:solidFill>
                <a:latin typeface="Arial" panose="020B0604020202020204" pitchFamily="34" charset="0"/>
                <a:ea typeface="+mj-ea"/>
                <a:cs typeface="Arial" panose="020B0604020202020204" pitchFamily="34" charset="0"/>
              </a:rPr>
              <a:t>for </a:t>
            </a:r>
            <a:r>
              <a:rPr lang="en-US" sz="3600" b="1" dirty="0" smtClean="0">
                <a:ln w="0"/>
                <a:solidFill>
                  <a:srgbClr val="000099"/>
                </a:solidFill>
                <a:latin typeface="Arial" panose="020B0604020202020204" pitchFamily="34" charset="0"/>
                <a:ea typeface="+mj-ea"/>
                <a:cs typeface="Arial" panose="020B0604020202020204" pitchFamily="34" charset="0"/>
              </a:rPr>
              <a:t>Submitting </a:t>
            </a:r>
            <a:r>
              <a:rPr lang="en-US" sz="3600" b="1" dirty="0">
                <a:ln w="0"/>
                <a:solidFill>
                  <a:srgbClr val="000099"/>
                </a:solidFill>
                <a:latin typeface="Arial" panose="020B0604020202020204" pitchFamily="34" charset="0"/>
                <a:ea typeface="+mj-ea"/>
                <a:cs typeface="Arial" panose="020B0604020202020204" pitchFamily="34" charset="0"/>
              </a:rPr>
              <a:t>a </a:t>
            </a:r>
            <a:r>
              <a:rPr lang="en-US" sz="3600" b="1" dirty="0" smtClean="0">
                <a:ln w="0"/>
                <a:solidFill>
                  <a:srgbClr val="000099"/>
                </a:solidFill>
                <a:latin typeface="Arial" panose="020B0604020202020204" pitchFamily="34" charset="0"/>
                <a:ea typeface="+mj-ea"/>
                <a:cs typeface="Arial" panose="020B0604020202020204" pitchFamily="34" charset="0"/>
              </a:rPr>
              <a:t>Special Documented Accommodation</a:t>
            </a:r>
            <a:r>
              <a:rPr lang="en-US" sz="3600" b="1" dirty="0">
                <a:ln w="0"/>
                <a:solidFill>
                  <a:srgbClr val="000099"/>
                </a:solidFill>
                <a:latin typeface="Arial" panose="020B0604020202020204" pitchFamily="34" charset="0"/>
                <a:ea typeface="+mj-ea"/>
                <a:cs typeface="Arial" panose="020B0604020202020204" pitchFamily="34" charset="0"/>
              </a:rPr>
              <a:t>?</a:t>
            </a:r>
          </a:p>
        </p:txBody>
      </p:sp>
      <p:graphicFrame>
        <p:nvGraphicFramePr>
          <p:cNvPr id="2" name="Table 1"/>
          <p:cNvGraphicFramePr>
            <a:graphicFrameLocks noGrp="1"/>
          </p:cNvGraphicFramePr>
          <p:nvPr>
            <p:extLst>
              <p:ext uri="{D42A27DB-BD31-4B8C-83A1-F6EECF244321}">
                <p14:modId xmlns:p14="http://schemas.microsoft.com/office/powerpoint/2010/main" val="1955704665"/>
              </p:ext>
            </p:extLst>
          </p:nvPr>
        </p:nvGraphicFramePr>
        <p:xfrm>
          <a:off x="611678" y="1240972"/>
          <a:ext cx="7920644" cy="4714404"/>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863589408"/>
                    </a:ext>
                  </a:extLst>
                </a:gridCol>
                <a:gridCol w="3949689">
                  <a:extLst>
                    <a:ext uri="{9D8B030D-6E8A-4147-A177-3AD203B41FA5}">
                      <a16:colId xmlns:a16="http://schemas.microsoft.com/office/drawing/2014/main" val="1836541941"/>
                    </a:ext>
                  </a:extLst>
                </a:gridCol>
                <a:gridCol w="425303">
                  <a:extLst>
                    <a:ext uri="{9D8B030D-6E8A-4147-A177-3AD203B41FA5}">
                      <a16:colId xmlns:a16="http://schemas.microsoft.com/office/drawing/2014/main" val="3023077128"/>
                    </a:ext>
                  </a:extLst>
                </a:gridCol>
                <a:gridCol w="3088452">
                  <a:extLst>
                    <a:ext uri="{9D8B030D-6E8A-4147-A177-3AD203B41FA5}">
                      <a16:colId xmlns:a16="http://schemas.microsoft.com/office/drawing/2014/main" val="2798393190"/>
                    </a:ext>
                  </a:extLst>
                </a:gridCol>
              </a:tblGrid>
              <a:tr h="386814">
                <a:tc gridSpan="2">
                  <a:txBody>
                    <a:bodyPr/>
                    <a:lstStyle/>
                    <a:p>
                      <a:pPr algn="ctr"/>
                      <a:r>
                        <a:rPr lang="en-US" dirty="0">
                          <a:solidFill>
                            <a:schemeClr val="tx1"/>
                          </a:solidFill>
                          <a:latin typeface="Arial" panose="020B0604020202020204" pitchFamily="34" charset="0"/>
                          <a:cs typeface="Arial" panose="020B0604020202020204" pitchFamily="34" charset="0"/>
                        </a:rPr>
                        <a:t>Do</a:t>
                      </a:r>
                    </a:p>
                  </a:txBody>
                  <a:tcPr/>
                </a:tc>
                <a:tc hMerge="1">
                  <a:txBody>
                    <a:bodyPr/>
                    <a:lstStyle/>
                    <a:p>
                      <a:pPr algn="ctr"/>
                      <a:endParaRPr lang="en-US" dirty="0"/>
                    </a:p>
                  </a:txBody>
                  <a:tcPr/>
                </a:tc>
                <a:tc gridSpan="2">
                  <a:txBody>
                    <a:bodyPr/>
                    <a:lstStyle/>
                    <a:p>
                      <a:pPr algn="ctr"/>
                      <a:r>
                        <a:rPr lang="en-US" dirty="0">
                          <a:solidFill>
                            <a:schemeClr val="tx1"/>
                          </a:solidFill>
                          <a:latin typeface="Arial" panose="020B0604020202020204" pitchFamily="34" charset="0"/>
                          <a:cs typeface="Arial" panose="020B0604020202020204" pitchFamily="34" charset="0"/>
                        </a:rPr>
                        <a:t>Do</a:t>
                      </a:r>
                      <a:r>
                        <a:rPr lang="en-US" baseline="0" dirty="0">
                          <a:solidFill>
                            <a:schemeClr val="tx1"/>
                          </a:solidFill>
                          <a:latin typeface="Arial" panose="020B0604020202020204" pitchFamily="34" charset="0"/>
                          <a:cs typeface="Arial" panose="020B0604020202020204" pitchFamily="34" charset="0"/>
                        </a:rPr>
                        <a:t> Not</a:t>
                      </a:r>
                      <a:endParaRPr lang="en-US"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US" dirty="0"/>
                    </a:p>
                  </a:txBody>
                  <a:tcPr/>
                </a:tc>
                <a:extLst>
                  <a:ext uri="{0D108BD9-81ED-4DB2-BD59-A6C34878D82A}">
                    <a16:rowId xmlns:a16="http://schemas.microsoft.com/office/drawing/2014/main" val="503898570"/>
                  </a:ext>
                </a:extLst>
              </a:tr>
              <a:tr h="1050100">
                <a:tc>
                  <a:txBody>
                    <a:bodyPr/>
                    <a:lstStyle/>
                    <a:p>
                      <a:endParaRPr lang="en-US" sz="16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DA’s should contact</a:t>
                      </a:r>
                      <a:r>
                        <a:rPr lang="en-US" sz="1600" baseline="0" dirty="0">
                          <a:latin typeface="Arial" panose="020B0604020202020204" pitchFamily="34" charset="0"/>
                          <a:cs typeface="Arial" panose="020B0604020202020204" pitchFamily="34" charset="0"/>
                        </a:rPr>
                        <a:t> Deirdre or Janet regarding</a:t>
                      </a:r>
                      <a:r>
                        <a:rPr lang="en-US" sz="1600" dirty="0">
                          <a:latin typeface="Arial" panose="020B0604020202020204" pitchFamily="34" charset="0"/>
                          <a:cs typeface="Arial" panose="020B0604020202020204" pitchFamily="34" charset="0"/>
                        </a:rPr>
                        <a:t> any student who may qualify. See Assessment Guidelines Appendix C page 53.</a:t>
                      </a:r>
                    </a:p>
                  </a:txBody>
                  <a:tcPr/>
                </a:tc>
                <a:tc>
                  <a:txBody>
                    <a:bodyPr/>
                    <a:lstStyle/>
                    <a:p>
                      <a:endParaRPr lang="en-US"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provide student names or confidential information if requesting information via email.</a:t>
                      </a:r>
                    </a:p>
                  </a:txBody>
                  <a:tcPr/>
                </a:tc>
                <a:extLst>
                  <a:ext uri="{0D108BD9-81ED-4DB2-BD59-A6C34878D82A}">
                    <a16:rowId xmlns:a16="http://schemas.microsoft.com/office/drawing/2014/main" val="3542610897"/>
                  </a:ext>
                </a:extLst>
              </a:tr>
              <a:tr h="1706310">
                <a:tc>
                  <a:txBody>
                    <a:bodyPr/>
                    <a:lstStyle/>
                    <a:p>
                      <a:endParaRPr lang="en-US" sz="16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Based on initial eligibility, DAs will </a:t>
                      </a:r>
                      <a:r>
                        <a:rPr lang="en-US" sz="1600" dirty="0">
                          <a:solidFill>
                            <a:schemeClr val="tx1"/>
                          </a:solidFill>
                          <a:latin typeface="Arial" panose="020B0604020202020204" pitchFamily="34" charset="0"/>
                          <a:cs typeface="Arial" panose="020B0604020202020204" pitchFamily="34" charset="0"/>
                        </a:rPr>
                        <a:t>receive a Special Documented Accommodation Petition and access to the Cambium Secure FTP site for submitting</a:t>
                      </a:r>
                      <a:r>
                        <a:rPr lang="en-US" sz="1600" baseline="0" dirty="0">
                          <a:solidFill>
                            <a:schemeClr val="tx1"/>
                          </a:solidFill>
                          <a:latin typeface="Arial" panose="020B0604020202020204" pitchFamily="34" charset="0"/>
                          <a:cs typeface="Arial" panose="020B0604020202020204" pitchFamily="34" charset="0"/>
                        </a:rPr>
                        <a:t> completed paperwork documenting the need for special accommodation(s).</a:t>
                      </a:r>
                      <a:r>
                        <a:rPr lang="en-US" sz="1600" dirty="0">
                          <a:solidFill>
                            <a:schemeClr val="tx1"/>
                          </a:solidFill>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a:txBody>
                  <a:tcPr/>
                </a:tc>
                <a:tc>
                  <a:txBody>
                    <a:bodyPr/>
                    <a:lstStyle/>
                    <a:p>
                      <a:endParaRPr lang="en-US"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email petitions,</a:t>
                      </a:r>
                      <a:r>
                        <a:rPr lang="en-US" sz="1600" baseline="0" dirty="0">
                          <a:latin typeface="Arial" panose="020B0604020202020204" pitchFamily="34" charset="0"/>
                          <a:cs typeface="Arial" panose="020B0604020202020204" pitchFamily="34" charset="0"/>
                        </a:rPr>
                        <a:t> IEPs, 504s, or any confidential information. All petitions must submitted by the DA using Cambium’s secure FTP site.</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67437365"/>
                  </a:ext>
                </a:extLst>
              </a:tr>
              <a:tr h="1235214">
                <a:tc>
                  <a:txBody>
                    <a:bodyPr/>
                    <a:lstStyle/>
                    <a:p>
                      <a:endParaRPr lang="en-US" sz="16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CSDE will review petitions and provide a letter of approval or guidance to district via the secure FTP site. Letters</a:t>
                      </a:r>
                      <a:r>
                        <a:rPr lang="en-US" sz="1600" baseline="0" dirty="0">
                          <a:latin typeface="Arial" panose="020B0604020202020204" pitchFamily="34" charset="0"/>
                          <a:cs typeface="Arial" panose="020B0604020202020204" pitchFamily="34" charset="0"/>
                        </a:rPr>
                        <a:t> of approval may also include the completion/submission of security/confidentiality agreements.</a:t>
                      </a:r>
                      <a:endParaRPr lang="en-US" sz="1600" dirty="0">
                        <a:latin typeface="Arial" panose="020B0604020202020204" pitchFamily="34" charset="0"/>
                        <a:cs typeface="Arial" panose="020B0604020202020204" pitchFamily="34" charset="0"/>
                      </a:endParaRPr>
                    </a:p>
                  </a:txBody>
                  <a:tcPr/>
                </a:tc>
                <a:tc>
                  <a:txBody>
                    <a:bodyPr/>
                    <a:lstStyle/>
                    <a:p>
                      <a:endParaRPr lang="en-US"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test students with requested accommodations without approval</a:t>
                      </a:r>
                      <a:r>
                        <a:rPr lang="en-US" sz="1600" baseline="0" dirty="0">
                          <a:latin typeface="Arial" panose="020B0604020202020204" pitchFamily="34" charset="0"/>
                          <a:cs typeface="Arial" panose="020B0604020202020204" pitchFamily="34" charset="0"/>
                        </a:rPr>
                        <a:t> from the CSDE.</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83023711"/>
                  </a:ext>
                </a:extLst>
              </a:tr>
            </a:tbl>
          </a:graphicData>
        </a:graphic>
      </p:graphicFrame>
      <p:sp>
        <p:nvSpPr>
          <p:cNvPr id="6" name="Multiply 5"/>
          <p:cNvSpPr/>
          <p:nvPr/>
        </p:nvSpPr>
        <p:spPr>
          <a:xfrm>
            <a:off x="5134183" y="1833374"/>
            <a:ext cx="223654" cy="281535"/>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Multiply 6"/>
          <p:cNvSpPr/>
          <p:nvPr/>
        </p:nvSpPr>
        <p:spPr>
          <a:xfrm>
            <a:off x="5909752" y="8230589"/>
            <a:ext cx="544285" cy="598715"/>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File:Checkmark green.svg - Wikiped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115" y="1883646"/>
            <a:ext cx="266494" cy="231263"/>
          </a:xfrm>
          <a:prstGeom prst="rect">
            <a:avLst/>
          </a:prstGeom>
        </p:spPr>
      </p:pic>
      <p:pic>
        <p:nvPicPr>
          <p:cNvPr id="12" name="Picture 11" descr="File:Checkmark green.svg - Wikiped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408" y="3467071"/>
            <a:ext cx="266494" cy="231263"/>
          </a:xfrm>
          <a:prstGeom prst="rect">
            <a:avLst/>
          </a:prstGeom>
        </p:spPr>
      </p:pic>
      <p:pic>
        <p:nvPicPr>
          <p:cNvPr id="13" name="Picture 12" descr="File:Checkmark green.svg - Wikiped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152" y="5167245"/>
            <a:ext cx="266494" cy="231263"/>
          </a:xfrm>
          <a:prstGeom prst="rect">
            <a:avLst/>
          </a:prstGeom>
        </p:spPr>
      </p:pic>
      <p:sp>
        <p:nvSpPr>
          <p:cNvPr id="14" name="Multiply 13"/>
          <p:cNvSpPr/>
          <p:nvPr/>
        </p:nvSpPr>
        <p:spPr>
          <a:xfrm>
            <a:off x="5134183" y="3253508"/>
            <a:ext cx="223654" cy="281535"/>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Multiply 14"/>
          <p:cNvSpPr/>
          <p:nvPr/>
        </p:nvSpPr>
        <p:spPr>
          <a:xfrm>
            <a:off x="5141414" y="4885710"/>
            <a:ext cx="223654" cy="281535"/>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86572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0"/>
          </a:xfrm>
          <a:solidFill>
            <a:srgbClr val="5B9BD5"/>
          </a:solidFill>
        </p:spPr>
        <p:txBody>
          <a:bodyPr anchor="ctr">
            <a:normAutofit fontScale="90000"/>
          </a:bodyPr>
          <a:lstStyle/>
          <a:p>
            <a:pPr algn="ctr"/>
            <a:r>
              <a:rPr lang="en-US" b="1" dirty="0">
                <a:solidFill>
                  <a:srgbClr val="000099"/>
                </a:solidFill>
                <a:latin typeface="Arial" panose="020B0604020202020204" pitchFamily="34" charset="0"/>
                <a:cs typeface="Arial" panose="020B0604020202020204" pitchFamily="34" charset="0"/>
              </a:rPr>
              <a:t/>
            </a:r>
            <a:br>
              <a:rPr lang="en-US" b="1" dirty="0">
                <a:solidFill>
                  <a:srgbClr val="000099"/>
                </a:solidFill>
                <a:latin typeface="Arial" panose="020B0604020202020204" pitchFamily="34" charset="0"/>
                <a:cs typeface="Arial" panose="020B0604020202020204" pitchFamily="34" charset="0"/>
              </a:rPr>
            </a:br>
            <a:r>
              <a:rPr lang="en-US" b="1" dirty="0">
                <a:solidFill>
                  <a:srgbClr val="000099"/>
                </a:solidFill>
                <a:latin typeface="Arial" panose="020B0604020202020204" pitchFamily="34" charset="0"/>
                <a:cs typeface="Arial" panose="020B0604020202020204" pitchFamily="34" charset="0"/>
              </a:rPr>
              <a:t/>
            </a:r>
            <a:br>
              <a:rPr lang="en-US" b="1" dirty="0">
                <a:solidFill>
                  <a:srgbClr val="000099"/>
                </a:solidFill>
                <a:latin typeface="Arial" panose="020B0604020202020204" pitchFamily="34" charset="0"/>
                <a:cs typeface="Arial" panose="020B0604020202020204" pitchFamily="34" charset="0"/>
              </a:rPr>
            </a:br>
            <a:r>
              <a:rPr lang="en-US" b="1" dirty="0">
                <a:solidFill>
                  <a:schemeClr val="bg1"/>
                </a:solidFill>
              </a:rPr>
              <a:t>The Connecticut Alternate Assessment System for Eligible Students with Significant Cognitive Disabilities</a:t>
            </a:r>
          </a:p>
        </p:txBody>
      </p:sp>
    </p:spTree>
    <p:extLst>
      <p:ext uri="{BB962C8B-B14F-4D97-AF65-F5344CB8AC3E}">
        <p14:creationId xmlns:p14="http://schemas.microsoft.com/office/powerpoint/2010/main" val="34584968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177537"/>
          </a:xfrm>
          <a:prstGeom prst="rect">
            <a:avLst/>
          </a:prstGeom>
          <a:noFill/>
        </p:spPr>
        <p:txBody>
          <a:bodyPr>
            <a:noAutofit/>
          </a:bodyPr>
          <a:lstStyle/>
          <a:p>
            <a:pPr algn="ctr" defTabSz="342900"/>
            <a:r>
              <a:rPr lang="en-US" sz="3600" b="1" dirty="0">
                <a:solidFill>
                  <a:srgbClr val="000099"/>
                </a:solidFill>
                <a:latin typeface="Arial" panose="020B0604020202020204" pitchFamily="34" charset="0"/>
                <a:ea typeface="+mj-ea"/>
                <a:cs typeface="Arial" panose="020B0604020202020204" pitchFamily="34" charset="0"/>
              </a:rPr>
              <a:t>Connecticut Alternate Assessment Eligibility Form</a:t>
            </a:r>
          </a:p>
        </p:txBody>
      </p:sp>
      <p:pic>
        <p:nvPicPr>
          <p:cNvPr id="3" name="Picture 2"/>
          <p:cNvPicPr>
            <a:picLocks noChangeAspect="1"/>
          </p:cNvPicPr>
          <p:nvPr/>
        </p:nvPicPr>
        <p:blipFill>
          <a:blip r:embed="rId3"/>
          <a:stretch>
            <a:fillRect/>
          </a:stretch>
        </p:blipFill>
        <p:spPr>
          <a:xfrm>
            <a:off x="2542542" y="1177537"/>
            <a:ext cx="3956276" cy="5150451"/>
          </a:xfrm>
          <a:prstGeom prst="rect">
            <a:avLst/>
          </a:prstGeom>
        </p:spPr>
      </p:pic>
    </p:spTree>
    <p:extLst>
      <p:ext uri="{BB962C8B-B14F-4D97-AF65-F5344CB8AC3E}">
        <p14:creationId xmlns:p14="http://schemas.microsoft.com/office/powerpoint/2010/main" val="1298971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177537"/>
          </a:xfrm>
          <a:prstGeom prst="rect">
            <a:avLst/>
          </a:prstGeom>
          <a:noFill/>
        </p:spPr>
        <p:txBody>
          <a:bodyPr>
            <a:noAutofit/>
          </a:bodyPr>
          <a:lstStyle/>
          <a:p>
            <a:pPr algn="ctr" defTabSz="342900"/>
            <a:r>
              <a:rPr lang="en-US" sz="3600" b="1" dirty="0">
                <a:solidFill>
                  <a:srgbClr val="000099"/>
                </a:solidFill>
                <a:latin typeface="Arial" panose="020B0604020202020204" pitchFamily="34" charset="0"/>
                <a:ea typeface="+mj-ea"/>
                <a:cs typeface="Arial" panose="020B0604020202020204" pitchFamily="34" charset="0"/>
              </a:rPr>
              <a:t>Connecticut Annotated Alternate Assessment Eligibility Form</a:t>
            </a:r>
          </a:p>
        </p:txBody>
      </p:sp>
      <p:pic>
        <p:nvPicPr>
          <p:cNvPr id="4" name="Picture 3"/>
          <p:cNvPicPr>
            <a:picLocks noChangeAspect="1"/>
          </p:cNvPicPr>
          <p:nvPr/>
        </p:nvPicPr>
        <p:blipFill>
          <a:blip r:embed="rId3"/>
          <a:stretch>
            <a:fillRect/>
          </a:stretch>
        </p:blipFill>
        <p:spPr>
          <a:xfrm>
            <a:off x="960677" y="1317171"/>
            <a:ext cx="7222646" cy="4715394"/>
          </a:xfrm>
          <a:prstGeom prst="rect">
            <a:avLst/>
          </a:prstGeom>
          <a:ln>
            <a:solidFill>
              <a:schemeClr val="tx1"/>
            </a:solidFill>
          </a:ln>
        </p:spPr>
      </p:pic>
    </p:spTree>
    <p:extLst>
      <p:ext uri="{BB962C8B-B14F-4D97-AF65-F5344CB8AC3E}">
        <p14:creationId xmlns:p14="http://schemas.microsoft.com/office/powerpoint/2010/main" val="6294333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177537"/>
          </a:xfrm>
          <a:prstGeom prst="rect">
            <a:avLst/>
          </a:prstGeom>
          <a:noFill/>
        </p:spPr>
        <p:txBody>
          <a:bodyPr>
            <a:noAutofit/>
          </a:bodyPr>
          <a:lstStyle/>
          <a:p>
            <a:pPr algn="ctr" defTabSz="342900"/>
            <a:r>
              <a:rPr lang="en-US" sz="3600" b="1" dirty="0">
                <a:solidFill>
                  <a:srgbClr val="000099"/>
                </a:solidFill>
                <a:latin typeface="Arial" panose="020B0604020202020204" pitchFamily="34" charset="0"/>
                <a:ea typeface="+mj-ea"/>
                <a:cs typeface="Arial" panose="020B0604020202020204" pitchFamily="34" charset="0"/>
              </a:rPr>
              <a:t>Connecticut Annotated Alternate Assessment Eligibility Form</a:t>
            </a:r>
          </a:p>
        </p:txBody>
      </p:sp>
      <p:pic>
        <p:nvPicPr>
          <p:cNvPr id="3" name="Picture 2"/>
          <p:cNvPicPr>
            <a:picLocks noChangeAspect="1"/>
          </p:cNvPicPr>
          <p:nvPr/>
        </p:nvPicPr>
        <p:blipFill>
          <a:blip r:embed="rId3"/>
          <a:stretch>
            <a:fillRect/>
          </a:stretch>
        </p:blipFill>
        <p:spPr>
          <a:xfrm>
            <a:off x="1000125" y="1304925"/>
            <a:ext cx="7143750" cy="4705350"/>
          </a:xfrm>
          <a:prstGeom prst="rect">
            <a:avLst/>
          </a:prstGeom>
          <a:ln>
            <a:solidFill>
              <a:schemeClr val="tx1"/>
            </a:solidFill>
          </a:ln>
        </p:spPr>
      </p:pic>
    </p:spTree>
    <p:extLst>
      <p:ext uri="{BB962C8B-B14F-4D97-AF65-F5344CB8AC3E}">
        <p14:creationId xmlns:p14="http://schemas.microsoft.com/office/powerpoint/2010/main" val="40565163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177537"/>
          </a:xfrm>
          <a:prstGeom prst="rect">
            <a:avLst/>
          </a:prstGeom>
          <a:noFill/>
        </p:spPr>
        <p:txBody>
          <a:bodyPr>
            <a:noAutofit/>
          </a:bodyPr>
          <a:lstStyle/>
          <a:p>
            <a:pPr algn="ctr" defTabSz="342900"/>
            <a:r>
              <a:rPr lang="en-US" sz="3600" b="1" dirty="0">
                <a:solidFill>
                  <a:srgbClr val="000099"/>
                </a:solidFill>
                <a:latin typeface="Arial" panose="020B0604020202020204" pitchFamily="34" charset="0"/>
                <a:ea typeface="+mj-ea"/>
                <a:cs typeface="Arial" panose="020B0604020202020204" pitchFamily="34" charset="0"/>
              </a:rPr>
              <a:t>Connecticut Annotated Alternate Assessment Eligibility Form</a:t>
            </a:r>
          </a:p>
        </p:txBody>
      </p:sp>
      <p:pic>
        <p:nvPicPr>
          <p:cNvPr id="4" name="Picture 3"/>
          <p:cNvPicPr>
            <a:picLocks noChangeAspect="1"/>
          </p:cNvPicPr>
          <p:nvPr/>
        </p:nvPicPr>
        <p:blipFill>
          <a:blip r:embed="rId3"/>
          <a:stretch>
            <a:fillRect/>
          </a:stretch>
        </p:blipFill>
        <p:spPr>
          <a:xfrm>
            <a:off x="2076450" y="1177537"/>
            <a:ext cx="4991100" cy="5133975"/>
          </a:xfrm>
          <a:prstGeom prst="rect">
            <a:avLst/>
          </a:prstGeom>
          <a:ln>
            <a:solidFill>
              <a:schemeClr val="tx1"/>
            </a:solidFill>
          </a:ln>
        </p:spPr>
      </p:pic>
    </p:spTree>
    <p:extLst>
      <p:ext uri="{BB962C8B-B14F-4D97-AF65-F5344CB8AC3E}">
        <p14:creationId xmlns:p14="http://schemas.microsoft.com/office/powerpoint/2010/main" val="23769858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177537"/>
          </a:xfrm>
          <a:prstGeom prst="rect">
            <a:avLst/>
          </a:prstGeom>
          <a:noFill/>
        </p:spPr>
        <p:txBody>
          <a:bodyPr>
            <a:noAutofit/>
          </a:bodyPr>
          <a:lstStyle/>
          <a:p>
            <a:pPr algn="ctr" defTabSz="342900"/>
            <a:r>
              <a:rPr lang="en-US" sz="3600" b="1" dirty="0">
                <a:solidFill>
                  <a:srgbClr val="000099"/>
                </a:solidFill>
                <a:latin typeface="Arial" panose="020B0604020202020204" pitchFamily="34" charset="0"/>
                <a:ea typeface="+mj-ea"/>
                <a:cs typeface="Arial" panose="020B0604020202020204" pitchFamily="34" charset="0"/>
              </a:rPr>
              <a:t>Connecticut Annotated Alternate Assessment Eligibility Form</a:t>
            </a:r>
          </a:p>
        </p:txBody>
      </p:sp>
      <p:pic>
        <p:nvPicPr>
          <p:cNvPr id="3" name="Picture 2"/>
          <p:cNvPicPr>
            <a:picLocks noChangeAspect="1"/>
          </p:cNvPicPr>
          <p:nvPr/>
        </p:nvPicPr>
        <p:blipFill>
          <a:blip r:embed="rId3"/>
          <a:stretch>
            <a:fillRect/>
          </a:stretch>
        </p:blipFill>
        <p:spPr>
          <a:xfrm>
            <a:off x="184191" y="1177537"/>
            <a:ext cx="5548312" cy="2385480"/>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3091433" y="1883229"/>
            <a:ext cx="5282140" cy="4386941"/>
          </a:xfrm>
          <a:prstGeom prst="rect">
            <a:avLst/>
          </a:prstGeom>
          <a:noFill/>
          <a:ln>
            <a:solidFill>
              <a:schemeClr val="tx1"/>
            </a:solidFill>
          </a:ln>
        </p:spPr>
      </p:pic>
    </p:spTree>
    <p:extLst>
      <p:ext uri="{BB962C8B-B14F-4D97-AF65-F5344CB8AC3E}">
        <p14:creationId xmlns:p14="http://schemas.microsoft.com/office/powerpoint/2010/main" val="48952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0"/>
            <a:ext cx="9144000" cy="1280160"/>
          </a:xfrm>
          <a:prstGeom prst="rect">
            <a:avLst/>
          </a:prstGeom>
          <a:solidFill>
            <a:srgbClr val="5B9BD5"/>
          </a:solidFill>
        </p:spPr>
        <p:txBody>
          <a:bodyPr>
            <a:noAutofit/>
          </a:bodyPr>
          <a:lstStyle/>
          <a:p>
            <a:pPr algn="ctr"/>
            <a:r>
              <a:rPr lang="en-US" sz="3600" b="1" dirty="0">
                <a:solidFill>
                  <a:schemeClr val="bg1"/>
                </a:solidFill>
              </a:rPr>
              <a:t>Resources to Support the Eligibility of the Alternate Assessment System</a:t>
            </a:r>
          </a:p>
        </p:txBody>
      </p:sp>
      <p:sp>
        <p:nvSpPr>
          <p:cNvPr id="4" name="TextBox 3"/>
          <p:cNvSpPr txBox="1"/>
          <p:nvPr/>
        </p:nvSpPr>
        <p:spPr>
          <a:xfrm>
            <a:off x="626364" y="1309931"/>
            <a:ext cx="7891272" cy="4593565"/>
          </a:xfrm>
          <a:prstGeom prst="rect">
            <a:avLst/>
          </a:prstGeom>
          <a:noFill/>
        </p:spPr>
        <p:txBody>
          <a:bodyPr wrap="square" rtlCol="0">
            <a:spAutoFit/>
          </a:bodyPr>
          <a:lstStyle/>
          <a:p>
            <a:r>
              <a:rPr lang="en-US" sz="2250" dirty="0">
                <a:latin typeface="Arial" panose="020B0604020202020204" pitchFamily="34" charset="0"/>
                <a:cs typeface="Arial" panose="020B0604020202020204" pitchFamily="34" charset="0"/>
                <a:hlinkClick r:id="rId3"/>
              </a:rPr>
              <a:t>Frequently Asked Questions and Answers about the Connecticut Alternate Assessment System</a:t>
            </a:r>
            <a:endParaRPr lang="en-US" sz="2250" dirty="0">
              <a:latin typeface="Arial" panose="020B0604020202020204" pitchFamily="34" charset="0"/>
              <a:cs typeface="Arial" panose="020B0604020202020204" pitchFamily="34" charset="0"/>
            </a:endParaRPr>
          </a:p>
          <a:p>
            <a:endParaRPr lang="en-US" sz="2250" dirty="0">
              <a:latin typeface="Arial" panose="020B0604020202020204" pitchFamily="34" charset="0"/>
              <a:cs typeface="Arial" panose="020B0604020202020204" pitchFamily="34" charset="0"/>
              <a:hlinkClick r:id="rId4"/>
            </a:endParaRPr>
          </a:p>
          <a:p>
            <a:r>
              <a:rPr lang="en-US" sz="2250" dirty="0">
                <a:latin typeface="Arial" panose="020B0604020202020204" pitchFamily="34" charset="0"/>
                <a:cs typeface="Arial" panose="020B0604020202020204" pitchFamily="34" charset="0"/>
                <a:hlinkClick r:id="rId4"/>
              </a:rPr>
              <a:t>Annotated Connecticut Alternate Assessment Eligibility Form</a:t>
            </a:r>
            <a:endParaRPr lang="en-US" sz="2250" dirty="0">
              <a:latin typeface="Arial" panose="020B0604020202020204" pitchFamily="34" charset="0"/>
              <a:cs typeface="Arial" panose="020B0604020202020204" pitchFamily="34" charset="0"/>
            </a:endParaRPr>
          </a:p>
          <a:p>
            <a:endParaRPr lang="en-US" sz="2250" dirty="0">
              <a:latin typeface="Arial" panose="020B0604020202020204" pitchFamily="34" charset="0"/>
              <a:cs typeface="Arial" panose="020B0604020202020204" pitchFamily="34" charset="0"/>
            </a:endParaRPr>
          </a:p>
          <a:p>
            <a:r>
              <a:rPr lang="en-US" sz="2250" dirty="0">
                <a:latin typeface="Arial" panose="020B0604020202020204" pitchFamily="34" charset="0"/>
                <a:cs typeface="Arial" panose="020B0604020202020204" pitchFamily="34" charset="0"/>
                <a:hlinkClick r:id="rId5"/>
              </a:rPr>
              <a:t>Frequently asked Questions and Answers About the Connecticut Alternate Assessment Eligibility Form</a:t>
            </a:r>
            <a:endParaRPr lang="en-US" sz="2250" dirty="0">
              <a:latin typeface="Arial" panose="020B0604020202020204" pitchFamily="34" charset="0"/>
              <a:cs typeface="Arial" panose="020B0604020202020204" pitchFamily="34" charset="0"/>
            </a:endParaRPr>
          </a:p>
          <a:p>
            <a:endParaRPr lang="en-US" sz="2250" dirty="0">
              <a:latin typeface="Arial" panose="020B0604020202020204" pitchFamily="34" charset="0"/>
              <a:cs typeface="Arial" panose="020B0604020202020204" pitchFamily="34" charset="0"/>
            </a:endParaRPr>
          </a:p>
          <a:p>
            <a:r>
              <a:rPr lang="en-US" sz="2250" dirty="0">
                <a:latin typeface="Arial" panose="020B0604020202020204" pitchFamily="34" charset="0"/>
                <a:cs typeface="Arial" panose="020B0604020202020204" pitchFamily="34" charset="0"/>
                <a:hlinkClick r:id="rId6"/>
              </a:rPr>
              <a:t>Connecticut Alternate Assessment System Participation Guidance for Planning and Placement Teams Flowchart </a:t>
            </a:r>
            <a:endParaRPr lang="en-US" sz="2250" dirty="0">
              <a:latin typeface="Arial" panose="020B0604020202020204" pitchFamily="34" charset="0"/>
              <a:cs typeface="Arial" panose="020B0604020202020204" pitchFamily="34" charset="0"/>
            </a:endParaRPr>
          </a:p>
          <a:p>
            <a:endParaRPr lang="en-US" sz="2250" u="sng" dirty="0">
              <a:latin typeface="Arial" panose="020B0604020202020204" pitchFamily="34" charset="0"/>
              <a:cs typeface="Arial" panose="020B0604020202020204" pitchFamily="34" charset="0"/>
            </a:endParaRPr>
          </a:p>
          <a:p>
            <a:r>
              <a:rPr lang="en-US" sz="2250" dirty="0">
                <a:latin typeface="Arial" panose="020B0604020202020204" pitchFamily="34" charset="0"/>
                <a:cs typeface="Arial" panose="020B0604020202020204" pitchFamily="34" charset="0"/>
              </a:rPr>
              <a:t>For more information, visit the </a:t>
            </a:r>
            <a:r>
              <a:rPr lang="en-US" sz="2250" dirty="0">
                <a:latin typeface="Arial" panose="020B0604020202020204" pitchFamily="34" charset="0"/>
                <a:cs typeface="Arial" panose="020B0604020202020204" pitchFamily="34" charset="0"/>
                <a:hlinkClick r:id="rId7"/>
              </a:rPr>
              <a:t>CSDE Website </a:t>
            </a:r>
            <a:r>
              <a:rPr lang="en-US" sz="2250" dirty="0">
                <a:latin typeface="Arial" panose="020B0604020202020204" pitchFamily="34" charset="0"/>
                <a:cs typeface="Arial" panose="020B0604020202020204" pitchFamily="34" charset="0"/>
              </a:rPr>
              <a:t>and the </a:t>
            </a:r>
            <a:r>
              <a:rPr lang="en-US" sz="2250" dirty="0">
                <a:latin typeface="Arial" panose="020B0604020202020204" pitchFamily="34" charset="0"/>
                <a:cs typeface="Arial" panose="020B0604020202020204" pitchFamily="34" charset="0"/>
                <a:hlinkClick r:id="rId8"/>
              </a:rPr>
              <a:t>Connecticut  Comprehensive Assessment Program Portal</a:t>
            </a:r>
            <a:r>
              <a:rPr lang="en-US" sz="225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8132292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idx="4294967295"/>
          </p:nvPr>
        </p:nvSpPr>
        <p:spPr>
          <a:xfrm>
            <a:off x="0" y="0"/>
            <a:ext cx="9144000" cy="1506172"/>
          </a:xfrm>
          <a:prstGeom prst="rect">
            <a:avLst/>
          </a:prstGeom>
          <a:solidFill>
            <a:srgbClr val="5B9BD5"/>
          </a:solidFill>
        </p:spPr>
        <p:txBody>
          <a:bodyPr vert="horz" lIns="91440" tIns="45720" rIns="91440" bIns="45720" rtlCol="0" anchor="ctr">
            <a:noAutofit/>
          </a:bodyPr>
          <a:lstStyle/>
          <a:p>
            <a:pPr algn="ctr"/>
            <a:r>
              <a:rPr lang="en-US" altLang="en-US" sz="3600" b="1" dirty="0">
                <a:ln w="0"/>
                <a:solidFill>
                  <a:schemeClr val="bg1"/>
                </a:solidFill>
                <a:latin typeface="Arial" panose="020B0604020202020204" pitchFamily="34" charset="0"/>
                <a:cs typeface="Arial" panose="020B0604020202020204" pitchFamily="34" charset="0"/>
              </a:rPr>
              <a:t>CSDE Assessment Staff - </a:t>
            </a:r>
            <a:br>
              <a:rPr lang="en-US" altLang="en-US" sz="3600" b="1" dirty="0">
                <a:ln w="0"/>
                <a:solidFill>
                  <a:schemeClr val="bg1"/>
                </a:solidFill>
                <a:latin typeface="Arial" panose="020B0604020202020204" pitchFamily="34" charset="0"/>
                <a:cs typeface="Arial" panose="020B0604020202020204" pitchFamily="34" charset="0"/>
              </a:rPr>
            </a:br>
            <a:r>
              <a:rPr lang="en-US" altLang="en-US" sz="3600" b="1" dirty="0" smtClean="0">
                <a:ln w="0"/>
                <a:solidFill>
                  <a:schemeClr val="bg1"/>
                </a:solidFill>
                <a:latin typeface="Arial" panose="020B0604020202020204" pitchFamily="34" charset="0"/>
                <a:cs typeface="Arial" panose="020B0604020202020204" pitchFamily="34" charset="0"/>
              </a:rPr>
              <a:t>Contact Information</a:t>
            </a:r>
            <a:endParaRPr lang="en-US" altLang="en-US" sz="3600" b="1" dirty="0">
              <a:ln w="0"/>
              <a:solidFill>
                <a:schemeClr val="bg1"/>
              </a:solidFill>
              <a:latin typeface="Arial" panose="020B0604020202020204" pitchFamily="34" charset="0"/>
              <a:cs typeface="Arial" panose="020B0604020202020204" pitchFamily="34" charset="0"/>
            </a:endParaRPr>
          </a:p>
        </p:txBody>
      </p:sp>
      <p:sp>
        <p:nvSpPr>
          <p:cNvPr id="6" name="Rectangle 3"/>
          <p:cNvSpPr txBox="1">
            <a:spLocks noChangeArrowheads="1"/>
          </p:cNvSpPr>
          <p:nvPr/>
        </p:nvSpPr>
        <p:spPr>
          <a:xfrm>
            <a:off x="906358" y="3481827"/>
            <a:ext cx="7429500" cy="1839021"/>
          </a:xfrm>
          <a:prstGeom prst="rect">
            <a:avLst/>
          </a:prstGeom>
        </p:spPr>
        <p:txBody>
          <a:bodyPr vert="horz" lIns="91440" tIns="45720" rIns="91440" bIns="45720" numCol="2" rtlCol="0" anchor="t">
            <a:normAutofit/>
          </a:bodyPr>
          <a:lstStyle>
            <a:lvl1pPr marL="228600" indent="-228600" defTabSz="914400" eaLnBrk="1" latinLnBrk="0" hangingPunct="1">
              <a:lnSpc>
                <a:spcPct val="100000"/>
              </a:lnSpc>
              <a:spcBef>
                <a:spcPts val="0"/>
              </a:spcBef>
              <a:buFont typeface="Arial" panose="020B0604020202020204" pitchFamily="34" charset="0"/>
              <a:buNone/>
              <a:defRPr sz="2400" b="1">
                <a:solidFill>
                  <a:schemeClr val="tx2"/>
                </a:solidFill>
                <a:latin typeface="Franklin Gothic Medium" panose="020B0603020102020204" pitchFamily="34" charset="0"/>
              </a:defRPr>
            </a:lvl1pPr>
            <a:lvl2pPr marL="685800" indent="-228600" defTabSz="914400" eaLnBrk="1" latinLnBrk="0" hangingPunct="1">
              <a:lnSpc>
                <a:spcPct val="90000"/>
              </a:lnSpc>
              <a:spcBef>
                <a:spcPts val="500"/>
              </a:spcBef>
              <a:buFont typeface="Arial" panose="020B0604020202020204" pitchFamily="34" charset="0"/>
              <a:buChar char="•"/>
              <a:defRPr sz="2400">
                <a:latin typeface="+mn-lt"/>
              </a:defRPr>
            </a:lvl2pPr>
            <a:lvl3pPr marL="1143000" indent="-228600" defTabSz="914400" eaLnBrk="1" latinLnBrk="0" hangingPunct="1">
              <a:lnSpc>
                <a:spcPct val="90000"/>
              </a:lnSpc>
              <a:spcBef>
                <a:spcPts val="500"/>
              </a:spcBef>
              <a:buFont typeface="Arial" panose="020B0604020202020204" pitchFamily="34" charset="0"/>
              <a:buChar char="•"/>
              <a:defRPr sz="2000">
                <a:latin typeface="+mn-lt"/>
              </a:defRPr>
            </a:lvl3pPr>
            <a:lvl4pPr marL="1600200" indent="-228600" defTabSz="914400" eaLnBrk="1" latinLnBrk="0" hangingPunct="1">
              <a:lnSpc>
                <a:spcPct val="90000"/>
              </a:lnSpc>
              <a:spcBef>
                <a:spcPts val="500"/>
              </a:spcBef>
              <a:buFont typeface="Arial" panose="020B0604020202020204" pitchFamily="34" charset="0"/>
              <a:buChar char="•"/>
              <a:defRPr sz="1800">
                <a:latin typeface="+mn-lt"/>
              </a:defRPr>
            </a:lvl4pPr>
            <a:lvl5pPr marL="2057400" indent="-228600" defTabSz="914400" eaLnBrk="1" latinLnBrk="0" hangingPunct="1">
              <a:lnSpc>
                <a:spcPct val="90000"/>
              </a:lnSpc>
              <a:spcBef>
                <a:spcPts val="500"/>
              </a:spcBef>
              <a:buFont typeface="Arial" panose="020B0604020202020204" pitchFamily="34" charset="0"/>
              <a:buChar char="•"/>
              <a:defRPr sz="18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pPr algn="ctr"/>
            <a:endParaRPr lang="en-US" altLang="en-US" b="0" dirty="0">
              <a:solidFill>
                <a:schemeClr val="tx1"/>
              </a:solidFill>
              <a:latin typeface="Arial"/>
              <a:cs typeface="Arial"/>
            </a:endParaRPr>
          </a:p>
        </p:txBody>
      </p:sp>
      <p:graphicFrame>
        <p:nvGraphicFramePr>
          <p:cNvPr id="2" name="Table 3">
            <a:extLst>
              <a:ext uri="{FF2B5EF4-FFF2-40B4-BE49-F238E27FC236}">
                <a16:creationId xmlns:a16="http://schemas.microsoft.com/office/drawing/2014/main" id="{140887B3-15A9-4E00-970B-F047411F5D41}"/>
              </a:ext>
            </a:extLst>
          </p:cNvPr>
          <p:cNvGraphicFramePr>
            <a:graphicFrameLocks noGrp="1"/>
          </p:cNvGraphicFramePr>
          <p:nvPr>
            <p:extLst>
              <p:ext uri="{D42A27DB-BD31-4B8C-83A1-F6EECF244321}">
                <p14:modId xmlns:p14="http://schemas.microsoft.com/office/powerpoint/2010/main" val="3872244147"/>
              </p:ext>
            </p:extLst>
          </p:nvPr>
        </p:nvGraphicFramePr>
        <p:xfrm>
          <a:off x="640080" y="1679944"/>
          <a:ext cx="7863840" cy="4093535"/>
        </p:xfrm>
        <a:graphic>
          <a:graphicData uri="http://schemas.openxmlformats.org/drawingml/2006/table">
            <a:tbl>
              <a:tblPr firstRow="1" bandRow="1">
                <a:tableStyleId>{5C22544A-7EE6-4342-B048-85BDC9FD1C3A}</a:tableStyleId>
              </a:tblPr>
              <a:tblGrid>
                <a:gridCol w="4413899">
                  <a:extLst>
                    <a:ext uri="{9D8B030D-6E8A-4147-A177-3AD203B41FA5}">
                      <a16:colId xmlns:a16="http://schemas.microsoft.com/office/drawing/2014/main" val="3569182064"/>
                    </a:ext>
                  </a:extLst>
                </a:gridCol>
                <a:gridCol w="3449941">
                  <a:extLst>
                    <a:ext uri="{9D8B030D-6E8A-4147-A177-3AD203B41FA5}">
                      <a16:colId xmlns:a16="http://schemas.microsoft.com/office/drawing/2014/main" val="3225338328"/>
                    </a:ext>
                  </a:extLst>
                </a:gridCol>
              </a:tblGrid>
              <a:tr h="4093535">
                <a:tc>
                  <a:txBody>
                    <a:bodyPr/>
                    <a:lstStyle/>
                    <a:p>
                      <a:pPr marL="0" indent="0" algn="ctr">
                        <a:lnSpc>
                          <a:spcPct val="100000"/>
                        </a:lnSpc>
                        <a:spcBef>
                          <a:spcPts val="0"/>
                        </a:spcBef>
                        <a:buNone/>
                      </a:pPr>
                      <a:r>
                        <a:rPr lang="en-US" altLang="en-US" sz="1800" b="1" dirty="0" smtClean="0">
                          <a:solidFill>
                            <a:schemeClr val="tx1"/>
                          </a:solidFill>
                          <a:latin typeface="Arial" panose="020B0604020202020204" pitchFamily="34" charset="0"/>
                          <a:cs typeface="Arial" panose="020B0604020202020204" pitchFamily="34" charset="0"/>
                        </a:rPr>
                        <a:t>Abe Krisst, Chief</a:t>
                      </a:r>
                    </a:p>
                    <a:p>
                      <a:pPr marL="0" indent="0" algn="ctr">
                        <a:lnSpc>
                          <a:spcPct val="100000"/>
                        </a:lnSpc>
                        <a:spcBef>
                          <a:spcPts val="0"/>
                        </a:spcBef>
                        <a:buNone/>
                      </a:pPr>
                      <a:r>
                        <a:rPr lang="en-US" altLang="en-US" sz="1800" b="1" dirty="0" smtClean="0">
                          <a:solidFill>
                            <a:schemeClr val="tx1"/>
                          </a:solidFill>
                          <a:latin typeface="Arial" panose="020B0604020202020204" pitchFamily="34" charset="0"/>
                          <a:cs typeface="Arial" panose="020B0604020202020204" pitchFamily="34" charset="0"/>
                        </a:rPr>
                        <a:t>Student Assessment </a:t>
                      </a:r>
                    </a:p>
                    <a:p>
                      <a:pPr marL="0" indent="0" algn="ctr">
                        <a:lnSpc>
                          <a:spcPct val="100000"/>
                        </a:lnSpc>
                        <a:spcBef>
                          <a:spcPts val="0"/>
                        </a:spcBef>
                        <a:buNone/>
                      </a:pPr>
                      <a:r>
                        <a:rPr lang="en-US" altLang="en-US" sz="1800" b="1" dirty="0" smtClean="0">
                          <a:solidFill>
                            <a:schemeClr val="tx2"/>
                          </a:solidFill>
                          <a:latin typeface="Arial" panose="020B0604020202020204" pitchFamily="34" charset="0"/>
                          <a:cs typeface="Arial" panose="020B0604020202020204" pitchFamily="34" charset="0"/>
                          <a:hlinkClick r:id="rId3"/>
                        </a:rPr>
                        <a:t>Abe.Krisst@ct.gov</a:t>
                      </a:r>
                      <a:r>
                        <a:rPr lang="en-US" altLang="en-US" sz="1800" b="1" dirty="0" smtClean="0">
                          <a:solidFill>
                            <a:schemeClr val="tx2"/>
                          </a:solidFill>
                          <a:latin typeface="Arial" panose="020B0604020202020204" pitchFamily="34" charset="0"/>
                          <a:cs typeface="Arial" panose="020B0604020202020204" pitchFamily="34" charset="0"/>
                        </a:rPr>
                        <a:t> </a:t>
                      </a:r>
                    </a:p>
                    <a:p>
                      <a:pPr marL="0" indent="0" algn="ctr">
                        <a:lnSpc>
                          <a:spcPct val="100000"/>
                        </a:lnSpc>
                        <a:spcBef>
                          <a:spcPts val="0"/>
                        </a:spcBef>
                        <a:buNone/>
                      </a:pPr>
                      <a:r>
                        <a:rPr lang="en-US" altLang="en-US" sz="1800" b="1" dirty="0" smtClean="0">
                          <a:solidFill>
                            <a:schemeClr val="tx1"/>
                          </a:solidFill>
                          <a:latin typeface="Arial" panose="020B0604020202020204" pitchFamily="34" charset="0"/>
                          <a:cs typeface="Arial" panose="020B0604020202020204" pitchFamily="34" charset="0"/>
                        </a:rPr>
                        <a:t>(860) 713-6894</a:t>
                      </a:r>
                    </a:p>
                    <a:p>
                      <a:pPr marL="0" indent="0" algn="ctr">
                        <a:lnSpc>
                          <a:spcPct val="100000"/>
                        </a:lnSpc>
                        <a:spcBef>
                          <a:spcPts val="0"/>
                        </a:spcBef>
                        <a:buNone/>
                      </a:pPr>
                      <a:endParaRPr lang="en-US" altLang="en-US" sz="1800" b="1" dirty="0" smtClean="0">
                        <a:solidFill>
                          <a:schemeClr val="tx1"/>
                        </a:solidFill>
                        <a:latin typeface="Arial" panose="020B0604020202020204" pitchFamily="34" charset="0"/>
                        <a:cs typeface="Arial" panose="020B0604020202020204" pitchFamily="34" charset="0"/>
                      </a:endParaRPr>
                    </a:p>
                    <a:p>
                      <a:pPr marL="0" indent="0" algn="ctr"/>
                      <a:r>
                        <a:rPr lang="en-US" altLang="en-US" sz="1800" b="1" dirty="0" smtClean="0">
                          <a:solidFill>
                            <a:schemeClr val="tx1"/>
                          </a:solidFill>
                          <a:latin typeface="Arial" panose="020B0604020202020204" pitchFamily="34" charset="0"/>
                          <a:cs typeface="Arial" panose="020B0604020202020204" pitchFamily="34" charset="0"/>
                        </a:rPr>
                        <a:t>ctstudentassessment@ct.gov</a:t>
                      </a:r>
                    </a:p>
                    <a:p>
                      <a:pPr marL="0" indent="0" algn="ctr"/>
                      <a:r>
                        <a:rPr lang="en-US" sz="1800" b="1" i="0" kern="1200" dirty="0" smtClean="0">
                          <a:solidFill>
                            <a:schemeClr val="tx1"/>
                          </a:solidFill>
                          <a:effectLst/>
                          <a:latin typeface="Arial" panose="020B0604020202020204" pitchFamily="34" charset="0"/>
                          <a:ea typeface="+mn-ea"/>
                          <a:cs typeface="Arial" panose="020B0604020202020204" pitchFamily="34" charset="0"/>
                        </a:rPr>
                        <a:t> </a:t>
                      </a:r>
                      <a:endParaRPr lang="en-US" sz="1800" b="1" dirty="0" smtClean="0">
                        <a:solidFill>
                          <a:schemeClr val="tx1"/>
                        </a:solidFill>
                        <a:latin typeface="Arial" panose="020B0604020202020204" pitchFamily="34" charset="0"/>
                        <a:cs typeface="Arial" panose="020B0604020202020204" pitchFamily="34" charset="0"/>
                      </a:endParaRPr>
                    </a:p>
                    <a:p>
                      <a:pPr marL="0" indent="0" algn="ctr">
                        <a:lnSpc>
                          <a:spcPct val="100000"/>
                        </a:lnSpc>
                        <a:spcBef>
                          <a:spcPts val="0"/>
                        </a:spcBef>
                        <a:buNone/>
                      </a:pPr>
                      <a:endParaRPr lang="en-US" altLang="en-US" sz="1800" b="1" dirty="0" smtClean="0">
                        <a:solidFill>
                          <a:schemeClr val="tx1"/>
                        </a:solidFill>
                        <a:latin typeface="Arial" panose="020B0604020202020204" pitchFamily="34" charset="0"/>
                        <a:cs typeface="Arial" panose="020B0604020202020204" pitchFamily="34" charset="0"/>
                      </a:endParaRPr>
                    </a:p>
                    <a:p>
                      <a:pPr marL="0" lvl="1" indent="0" algn="ctr">
                        <a:buNone/>
                      </a:pPr>
                      <a:r>
                        <a:rPr lang="en-US" sz="1800" b="1" dirty="0" smtClean="0">
                          <a:solidFill>
                            <a:schemeClr val="tx1"/>
                          </a:solidFill>
                          <a:latin typeface="Arial" panose="020B0604020202020204" pitchFamily="34" charset="0"/>
                          <a:cs typeface="Arial" panose="020B0604020202020204" pitchFamily="34" charset="0"/>
                        </a:rPr>
                        <a:t>Connecticut Help Desk</a:t>
                      </a:r>
                    </a:p>
                    <a:p>
                      <a:pPr marL="0" lvl="1" indent="0" algn="ctr">
                        <a:buNone/>
                      </a:pPr>
                      <a:r>
                        <a:rPr lang="en-US" sz="1800" b="1" dirty="0" smtClean="0">
                          <a:solidFill>
                            <a:schemeClr val="tx1"/>
                          </a:solidFill>
                          <a:latin typeface="Arial" panose="020B0604020202020204" pitchFamily="34" charset="0"/>
                          <a:cs typeface="Arial" panose="020B0604020202020204" pitchFamily="34" charset="0"/>
                        </a:rPr>
                        <a:t>844-202-7583</a:t>
                      </a:r>
                    </a:p>
                    <a:p>
                      <a:pPr marL="0" lvl="1" indent="0" algn="ctr">
                        <a:buNone/>
                      </a:pPr>
                      <a:endParaRPr lang="en-US" sz="1800" b="1" dirty="0" smtClean="0">
                        <a:solidFill>
                          <a:schemeClr val="bg1"/>
                        </a:solidFill>
                        <a:latin typeface="Arial" panose="020B0604020202020204" pitchFamily="34" charset="0"/>
                        <a:cs typeface="Arial" panose="020B0604020202020204" pitchFamily="34" charset="0"/>
                      </a:endParaRPr>
                    </a:p>
                    <a:p>
                      <a:pPr marL="0" lvl="1" indent="0" algn="ctr" defTabSz="914400" rtl="0" eaLnBrk="1" latinLnBrk="0" hangingPunct="1">
                        <a:buNone/>
                      </a:pPr>
                      <a:r>
                        <a:rPr lang="en-US" sz="1800" b="1" kern="1200" dirty="0" smtClean="0">
                          <a:solidFill>
                            <a:schemeClr val="bg1"/>
                          </a:solidFill>
                          <a:latin typeface="Arial" panose="020B0604020202020204" pitchFamily="34" charset="0"/>
                          <a:ea typeface="+mn-ea"/>
                          <a:cs typeface="Arial" panose="020B0604020202020204" pitchFamily="34" charset="0"/>
                          <a:hlinkClick r:id="rId4"/>
                        </a:rPr>
                        <a:t>cthelpdesk@cambiumassessment.com</a:t>
                      </a:r>
                      <a:endParaRPr lang="en-US" sz="1800" b="1" kern="1200" dirty="0" smtClean="0">
                        <a:solidFill>
                          <a:schemeClr val="bg1"/>
                        </a:solidFill>
                        <a:latin typeface="Arial" panose="020B0604020202020204" pitchFamily="34" charset="0"/>
                        <a:ea typeface="+mn-ea"/>
                        <a:cs typeface="Arial" panose="020B0604020202020204" pitchFamily="34" charset="0"/>
                      </a:endParaRPr>
                    </a:p>
                    <a:p>
                      <a:pPr lvl="0" algn="ctr">
                        <a:buNone/>
                      </a:pPr>
                      <a:endParaRPr lang="en-US" sz="1800" dirty="0">
                        <a:latin typeface="Arial" panose="020B0604020202020204" pitchFamily="34" charset="0"/>
                        <a:cs typeface="Arial" panose="020B0604020202020204" pitchFamily="34" charset="0"/>
                      </a:endParaRPr>
                    </a:p>
                  </a:txBody>
                  <a:tcPr marL="56029" marR="56029" marT="28014" marB="28014" anchor="ctr"/>
                </a:tc>
                <a:tc>
                  <a:txBody>
                    <a:bodyPr/>
                    <a:lstStyle/>
                    <a:p>
                      <a:pPr lvl="0" algn="ctr">
                        <a:lnSpc>
                          <a:spcPct val="100000"/>
                        </a:lnSpc>
                        <a:spcBef>
                          <a:spcPts val="0"/>
                        </a:spcBef>
                        <a:spcAft>
                          <a:spcPts val="0"/>
                        </a:spcAft>
                        <a:buNone/>
                      </a:pPr>
                      <a:endParaRPr lang="en-US" sz="1800" b="1" i="0" u="none" strike="noStrike" noProof="0" dirty="0">
                        <a:solidFill>
                          <a:schemeClr val="tx1"/>
                        </a:solidFill>
                        <a:latin typeface="Arial" panose="020B0604020202020204" pitchFamily="34" charset="0"/>
                        <a:cs typeface="Arial" panose="020B0604020202020204" pitchFamily="34" charset="0"/>
                      </a:endParaRPr>
                    </a:p>
                    <a:p>
                      <a:pPr algn="ctr"/>
                      <a:r>
                        <a:rPr lang="en-US" sz="2000" b="1" dirty="0" smtClean="0">
                          <a:solidFill>
                            <a:schemeClr val="tx1"/>
                          </a:solidFill>
                          <a:latin typeface="Arial" panose="020B0604020202020204" pitchFamily="34" charset="0"/>
                          <a:cs typeface="Arial" panose="020B0604020202020204" pitchFamily="34" charset="0"/>
                        </a:rPr>
                        <a:t>Special Populations</a:t>
                      </a:r>
                      <a:r>
                        <a:rPr lang="en-US" sz="2000" b="1" baseline="0" dirty="0" smtClean="0">
                          <a:solidFill>
                            <a:schemeClr val="tx1"/>
                          </a:solidFill>
                          <a:latin typeface="Arial" panose="020B0604020202020204" pitchFamily="34" charset="0"/>
                          <a:cs typeface="Arial" panose="020B0604020202020204" pitchFamily="34" charset="0"/>
                        </a:rPr>
                        <a:t> </a:t>
                      </a:r>
                    </a:p>
                    <a:p>
                      <a:pPr algn="ctr"/>
                      <a:r>
                        <a:rPr lang="en-US" sz="2000" b="1" baseline="0" dirty="0" smtClean="0">
                          <a:solidFill>
                            <a:schemeClr val="tx1"/>
                          </a:solidFill>
                          <a:latin typeface="Arial" panose="020B0604020202020204" pitchFamily="34" charset="0"/>
                          <a:cs typeface="Arial" panose="020B0604020202020204" pitchFamily="34" charset="0"/>
                        </a:rPr>
                        <a:t>Accessibility &amp; Accommodations</a:t>
                      </a:r>
                    </a:p>
                    <a:p>
                      <a:pPr algn="ctr"/>
                      <a:endParaRPr lang="en-US" altLang="en-US" sz="1800" b="1" dirty="0" smtClean="0">
                        <a:solidFill>
                          <a:schemeClr val="tx1"/>
                        </a:solidFill>
                        <a:latin typeface="Arial" panose="020B0604020202020204" pitchFamily="34" charset="0"/>
                        <a:cs typeface="Arial" panose="020B0604020202020204" pitchFamily="34" charset="0"/>
                      </a:endParaRPr>
                    </a:p>
                    <a:p>
                      <a:pPr algn="ctr"/>
                      <a:endParaRPr lang="en-US" altLang="en-US" sz="1800" b="1" dirty="0" smtClean="0">
                        <a:solidFill>
                          <a:schemeClr val="tx1"/>
                        </a:solidFill>
                        <a:latin typeface="Arial" panose="020B0604020202020204" pitchFamily="34" charset="0"/>
                        <a:cs typeface="Arial" panose="020B0604020202020204" pitchFamily="34" charset="0"/>
                      </a:endParaRPr>
                    </a:p>
                    <a:p>
                      <a:pPr algn="ctr"/>
                      <a:r>
                        <a:rPr lang="en-US" altLang="en-US" sz="1800" b="1" dirty="0" smtClean="0">
                          <a:solidFill>
                            <a:schemeClr val="tx1"/>
                          </a:solidFill>
                          <a:latin typeface="Arial" panose="020B0604020202020204" pitchFamily="34" charset="0"/>
                          <a:cs typeface="Arial" panose="020B0604020202020204" pitchFamily="34" charset="0"/>
                        </a:rPr>
                        <a:t>Deirdre Ducharme</a:t>
                      </a:r>
                      <a:endParaRPr lang="en-US" altLang="en-US" sz="1800" b="1" dirty="0" smtClean="0">
                        <a:solidFill>
                          <a:schemeClr val="tx1"/>
                        </a:solidFill>
                        <a:latin typeface="Arial" panose="020B0604020202020204" pitchFamily="34" charset="0"/>
                        <a:cs typeface="Arial" panose="020B0604020202020204" pitchFamily="34" charset="0"/>
                        <a:hlinkClick r:id="rId5"/>
                      </a:endParaRPr>
                    </a:p>
                    <a:p>
                      <a:pPr algn="ctr"/>
                      <a:r>
                        <a:rPr lang="en-US" altLang="en-US" sz="1800" b="1" dirty="0" smtClean="0">
                          <a:solidFill>
                            <a:schemeClr val="tx1"/>
                          </a:solidFill>
                          <a:latin typeface="Arial" panose="020B0604020202020204" pitchFamily="34" charset="0"/>
                          <a:cs typeface="Arial" panose="020B0604020202020204" pitchFamily="34" charset="0"/>
                          <a:hlinkClick r:id="rId5"/>
                        </a:rPr>
                        <a:t>Deirdre.Ducharme@ct.gov</a:t>
                      </a:r>
                      <a:r>
                        <a:rPr lang="en-US" altLang="en-US" sz="1800" b="1" dirty="0" smtClean="0">
                          <a:solidFill>
                            <a:schemeClr val="tx1"/>
                          </a:solidFill>
                          <a:latin typeface="Arial" panose="020B0604020202020204" pitchFamily="34" charset="0"/>
                          <a:cs typeface="Arial" panose="020B0604020202020204" pitchFamily="34" charset="0"/>
                        </a:rPr>
                        <a:t> </a:t>
                      </a:r>
                    </a:p>
                    <a:p>
                      <a:pPr algn="ctr"/>
                      <a:r>
                        <a:rPr lang="en-US" altLang="en-US" sz="1800" b="1" dirty="0" smtClean="0">
                          <a:solidFill>
                            <a:schemeClr val="tx1"/>
                          </a:solidFill>
                          <a:latin typeface="Arial" panose="020B0604020202020204" pitchFamily="34" charset="0"/>
                          <a:cs typeface="Arial" panose="020B0604020202020204" pitchFamily="34" charset="0"/>
                        </a:rPr>
                        <a:t>(860) 713-6859</a:t>
                      </a:r>
                    </a:p>
                    <a:p>
                      <a:pPr algn="ctr"/>
                      <a:endParaRPr lang="en-US" altLang="en-US" sz="1800" b="1" dirty="0" smtClean="0">
                        <a:solidFill>
                          <a:schemeClr val="tx1"/>
                        </a:solidFill>
                        <a:latin typeface="Arial" panose="020B0604020202020204" pitchFamily="34" charset="0"/>
                        <a:cs typeface="Arial" panose="020B0604020202020204" pitchFamily="34" charset="0"/>
                      </a:endParaRPr>
                    </a:p>
                    <a:p>
                      <a:pPr algn="ctr"/>
                      <a:r>
                        <a:rPr lang="en-US" altLang="en-US" sz="1800" b="1" dirty="0" smtClean="0">
                          <a:solidFill>
                            <a:schemeClr val="tx1"/>
                          </a:solidFill>
                          <a:latin typeface="Arial" panose="020B0604020202020204" pitchFamily="34" charset="0"/>
                          <a:cs typeface="Arial" panose="020B0604020202020204" pitchFamily="34" charset="0"/>
                        </a:rPr>
                        <a:t>Janet Stuck </a:t>
                      </a:r>
                    </a:p>
                    <a:p>
                      <a:pPr algn="ctr"/>
                      <a:r>
                        <a:rPr lang="en-US" altLang="en-US" sz="1800" b="1" dirty="0" smtClean="0">
                          <a:solidFill>
                            <a:srgbClr val="44546A"/>
                          </a:solidFill>
                          <a:latin typeface="Arial" panose="020B0604020202020204" pitchFamily="34" charset="0"/>
                          <a:cs typeface="Arial" panose="020B0604020202020204" pitchFamily="34" charset="0"/>
                          <a:hlinkClick r:id="rId6"/>
                        </a:rPr>
                        <a:t>Janet.Stuck@ct.gov</a:t>
                      </a:r>
                      <a:r>
                        <a:rPr lang="en-US" altLang="en-US" sz="1800" b="1" dirty="0" smtClean="0">
                          <a:solidFill>
                            <a:srgbClr val="44546A"/>
                          </a:solidFill>
                          <a:latin typeface="Arial" panose="020B0604020202020204" pitchFamily="34" charset="0"/>
                          <a:cs typeface="Arial" panose="020B0604020202020204" pitchFamily="34" charset="0"/>
                        </a:rPr>
                        <a:t> </a:t>
                      </a:r>
                    </a:p>
                    <a:p>
                      <a:pPr lvl="0" algn="ctr">
                        <a:buNone/>
                      </a:pPr>
                      <a:endParaRPr lang="en-US" sz="1800" dirty="0">
                        <a:latin typeface="Arial" panose="020B0604020202020204" pitchFamily="34" charset="0"/>
                        <a:cs typeface="Arial" panose="020B0604020202020204" pitchFamily="34" charset="0"/>
                      </a:endParaRPr>
                    </a:p>
                  </a:txBody>
                  <a:tcPr marL="56029" marR="56029" marT="28014" marB="28014" anchor="ctr"/>
                </a:tc>
                <a:extLst>
                  <a:ext uri="{0D108BD9-81ED-4DB2-BD59-A6C34878D82A}">
                    <a16:rowId xmlns:a16="http://schemas.microsoft.com/office/drawing/2014/main" val="583090551"/>
                  </a:ext>
                </a:extLst>
              </a:tr>
            </a:tbl>
          </a:graphicData>
        </a:graphic>
      </p:graphicFrame>
    </p:spTree>
    <p:extLst>
      <p:ext uri="{BB962C8B-B14F-4D97-AF65-F5344CB8AC3E}">
        <p14:creationId xmlns:p14="http://schemas.microsoft.com/office/powerpoint/2010/main" val="3857387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097280"/>
          </a:xfrm>
        </p:spPr>
        <p:txBody>
          <a:bodyPr>
            <a:normAutofit/>
          </a:bodyPr>
          <a:lstStyle/>
          <a:p>
            <a:pPr algn="ctr"/>
            <a:r>
              <a:rPr lang="en-US" sz="3600" b="1" dirty="0">
                <a:ln w="0"/>
                <a:solidFill>
                  <a:srgbClr val="000099"/>
                </a:solidFill>
              </a:rPr>
              <a:t>2021 Calendar for Alternate Assessments</a:t>
            </a:r>
          </a:p>
        </p:txBody>
      </p:sp>
      <p:graphicFrame>
        <p:nvGraphicFramePr>
          <p:cNvPr id="8" name="Content Placeholder 5"/>
          <p:cNvGraphicFramePr>
            <a:graphicFrameLocks noGrp="1"/>
          </p:cNvGraphicFramePr>
          <p:nvPr>
            <p:ph idx="1"/>
            <p:extLst>
              <p:ext uri="{D42A27DB-BD31-4B8C-83A1-F6EECF244321}">
                <p14:modId xmlns:p14="http://schemas.microsoft.com/office/powerpoint/2010/main" val="1130079804"/>
              </p:ext>
            </p:extLst>
          </p:nvPr>
        </p:nvGraphicFramePr>
        <p:xfrm>
          <a:off x="177436" y="1185307"/>
          <a:ext cx="8789127" cy="4822864"/>
        </p:xfrm>
        <a:graphic>
          <a:graphicData uri="http://schemas.openxmlformats.org/drawingml/2006/table">
            <a:tbl>
              <a:tblPr firstRow="1" firstCol="1" bandRow="1">
                <a:tableStyleId>{5C22544A-7EE6-4342-B048-85BDC9FD1C3A}</a:tableStyleId>
              </a:tblPr>
              <a:tblGrid>
                <a:gridCol w="2419275">
                  <a:extLst>
                    <a:ext uri="{9D8B030D-6E8A-4147-A177-3AD203B41FA5}">
                      <a16:colId xmlns:a16="http://schemas.microsoft.com/office/drawing/2014/main" val="20000"/>
                    </a:ext>
                  </a:extLst>
                </a:gridCol>
                <a:gridCol w="1389347">
                  <a:extLst>
                    <a:ext uri="{9D8B030D-6E8A-4147-A177-3AD203B41FA5}">
                      <a16:colId xmlns:a16="http://schemas.microsoft.com/office/drawing/2014/main" val="20001"/>
                    </a:ext>
                  </a:extLst>
                </a:gridCol>
                <a:gridCol w="2941790">
                  <a:extLst>
                    <a:ext uri="{9D8B030D-6E8A-4147-A177-3AD203B41FA5}">
                      <a16:colId xmlns:a16="http://schemas.microsoft.com/office/drawing/2014/main" val="20002"/>
                    </a:ext>
                  </a:extLst>
                </a:gridCol>
                <a:gridCol w="2038715">
                  <a:extLst>
                    <a:ext uri="{9D8B030D-6E8A-4147-A177-3AD203B41FA5}">
                      <a16:colId xmlns:a16="http://schemas.microsoft.com/office/drawing/2014/main" val="20003"/>
                    </a:ext>
                  </a:extLst>
                </a:gridCol>
              </a:tblGrid>
              <a:tr h="300939">
                <a:tc>
                  <a:txBody>
                    <a:bodyPr/>
                    <a:lstStyle/>
                    <a:p>
                      <a:pPr marL="0" marR="0" algn="ctr">
                        <a:lnSpc>
                          <a:spcPct val="115000"/>
                        </a:lnSpc>
                        <a:spcBef>
                          <a:spcPts val="0"/>
                        </a:spcBef>
                        <a:spcAft>
                          <a:spcPts val="0"/>
                        </a:spcAft>
                      </a:pPr>
                      <a:endParaRPr lang="en-US" sz="1800" dirty="0">
                        <a:solidFill>
                          <a:srgbClr val="221E1F"/>
                        </a:solidFill>
                        <a:effectLst/>
                        <a:latin typeface="Arial" panose="020B0604020202020204" pitchFamily="34" charset="0"/>
                        <a:ea typeface="Times New Roman"/>
                        <a:cs typeface="Arial" panose="020B0604020202020204" pitchFamily="34" charset="0"/>
                      </a:endParaRPr>
                    </a:p>
                  </a:txBody>
                  <a:tcPr marL="69532" marR="69532" marT="9525" marB="0" anchor="ctr"/>
                </a:tc>
                <a:tc>
                  <a:txBody>
                    <a:bodyPr/>
                    <a:lstStyle/>
                    <a:p>
                      <a:pPr marL="0" marR="0" algn="ctr">
                        <a:lnSpc>
                          <a:spcPct val="115000"/>
                        </a:lnSpc>
                        <a:spcBef>
                          <a:spcPts val="0"/>
                        </a:spcBef>
                        <a:spcAft>
                          <a:spcPts val="0"/>
                        </a:spcAft>
                      </a:pPr>
                      <a:r>
                        <a:rPr lang="en-US" sz="1800" kern="1200" dirty="0">
                          <a:effectLst/>
                          <a:latin typeface="Arial" panose="020B0604020202020204" pitchFamily="34" charset="0"/>
                          <a:cs typeface="Arial" panose="020B0604020202020204" pitchFamily="34" charset="0"/>
                        </a:rPr>
                        <a:t>Grade(s)</a:t>
                      </a:r>
                      <a:endParaRPr lang="en-US" sz="1800" dirty="0">
                        <a:solidFill>
                          <a:srgbClr val="221E1F"/>
                        </a:solidFill>
                        <a:effectLst/>
                        <a:latin typeface="Arial" panose="020B0604020202020204" pitchFamily="34" charset="0"/>
                        <a:ea typeface="Times New Roman"/>
                        <a:cs typeface="Arial" panose="020B0604020202020204" pitchFamily="34" charset="0"/>
                      </a:endParaRPr>
                    </a:p>
                  </a:txBody>
                  <a:tcPr marL="69532" marR="69532" marT="9525" marB="0" anchor="ctr"/>
                </a:tc>
                <a:tc>
                  <a:txBody>
                    <a:bodyPr/>
                    <a:lstStyle/>
                    <a:p>
                      <a:pPr marL="0" marR="0" algn="ctr">
                        <a:lnSpc>
                          <a:spcPct val="115000"/>
                        </a:lnSpc>
                        <a:spcBef>
                          <a:spcPts val="0"/>
                        </a:spcBef>
                        <a:spcAft>
                          <a:spcPts val="0"/>
                        </a:spcAft>
                      </a:pPr>
                      <a:r>
                        <a:rPr lang="en-US" sz="1800" kern="1200" dirty="0">
                          <a:effectLst/>
                          <a:latin typeface="Arial" panose="020B0604020202020204" pitchFamily="34" charset="0"/>
                          <a:cs typeface="Arial" panose="020B0604020202020204" pitchFamily="34" charset="0"/>
                        </a:rPr>
                        <a:t>Deadline</a:t>
                      </a:r>
                      <a:endParaRPr lang="en-US" sz="1800" dirty="0">
                        <a:solidFill>
                          <a:srgbClr val="221E1F"/>
                        </a:solidFill>
                        <a:effectLst/>
                        <a:latin typeface="Arial" panose="020B0604020202020204" pitchFamily="34" charset="0"/>
                        <a:ea typeface="Times New Roman"/>
                        <a:cs typeface="Arial" panose="020B0604020202020204" pitchFamily="34" charset="0"/>
                      </a:endParaRPr>
                    </a:p>
                  </a:txBody>
                  <a:tcPr marL="69532" marR="69532" marT="9525" marB="0" anchor="ctr"/>
                </a:tc>
                <a:tc>
                  <a:txBody>
                    <a:bodyPr/>
                    <a:lstStyle/>
                    <a:p>
                      <a:pPr marL="0" marR="0" algn="ctr">
                        <a:lnSpc>
                          <a:spcPct val="115000"/>
                        </a:lnSpc>
                        <a:spcBef>
                          <a:spcPts val="0"/>
                        </a:spcBef>
                        <a:spcAft>
                          <a:spcPts val="0"/>
                        </a:spcAft>
                      </a:pPr>
                      <a:r>
                        <a:rPr lang="en-US" sz="1800" kern="1200" dirty="0">
                          <a:effectLst/>
                          <a:latin typeface="Arial" panose="020B0604020202020204" pitchFamily="34" charset="0"/>
                          <a:cs typeface="Arial" panose="020B0604020202020204" pitchFamily="34" charset="0"/>
                        </a:rPr>
                        <a:t>Delivery</a:t>
                      </a:r>
                      <a:r>
                        <a:rPr lang="en-US" sz="1800" kern="1200" baseline="0" dirty="0">
                          <a:effectLst/>
                          <a:latin typeface="Arial" panose="020B0604020202020204" pitchFamily="34" charset="0"/>
                          <a:cs typeface="Arial" panose="020B0604020202020204" pitchFamily="34" charset="0"/>
                        </a:rPr>
                        <a:t> </a:t>
                      </a:r>
                      <a:r>
                        <a:rPr lang="en-US" sz="1800" kern="1200" dirty="0">
                          <a:effectLst/>
                          <a:latin typeface="Arial" panose="020B0604020202020204" pitchFamily="34" charset="0"/>
                          <a:cs typeface="Arial" panose="020B0604020202020204" pitchFamily="34" charset="0"/>
                        </a:rPr>
                        <a:t>Method</a:t>
                      </a:r>
                      <a:endParaRPr lang="en-US" sz="1800" dirty="0">
                        <a:solidFill>
                          <a:srgbClr val="221E1F"/>
                        </a:solidFill>
                        <a:effectLst/>
                        <a:latin typeface="Arial" panose="020B0604020202020204" pitchFamily="34" charset="0"/>
                        <a:ea typeface="Times New Roman"/>
                        <a:cs typeface="Arial" panose="020B0604020202020204" pitchFamily="34" charset="0"/>
                      </a:endParaRPr>
                    </a:p>
                  </a:txBody>
                  <a:tcPr marL="69532" marR="69532" marT="9525" marB="0" anchor="ctr"/>
                </a:tc>
                <a:extLst>
                  <a:ext uri="{0D108BD9-81ED-4DB2-BD59-A6C34878D82A}">
                    <a16:rowId xmlns:a16="http://schemas.microsoft.com/office/drawing/2014/main" val="10000"/>
                  </a:ext>
                </a:extLst>
              </a:tr>
              <a:tr h="1440180">
                <a:tc>
                  <a:txBody>
                    <a:bodyPr/>
                    <a:lstStyle/>
                    <a:p>
                      <a:pPr marL="0" marR="0" algn="ctr">
                        <a:lnSpc>
                          <a:spcPct val="115000"/>
                        </a:lnSpc>
                        <a:spcBef>
                          <a:spcPts val="0"/>
                        </a:spcBef>
                        <a:spcAft>
                          <a:spcPts val="0"/>
                        </a:spcAft>
                      </a:pPr>
                      <a:r>
                        <a:rPr lang="en-US" sz="1800" kern="1200" dirty="0">
                          <a:solidFill>
                            <a:schemeClr val="lt1"/>
                          </a:solidFill>
                          <a:effectLst/>
                          <a:latin typeface="Arial" panose="020B0604020202020204" pitchFamily="34" charset="0"/>
                          <a:ea typeface="+mn-ea"/>
                          <a:cs typeface="Arial" panose="020B0604020202020204" pitchFamily="34" charset="0"/>
                        </a:rPr>
                        <a:t>CT</a:t>
                      </a:r>
                      <a:r>
                        <a:rPr lang="en-US" sz="1800" kern="1200" baseline="0" dirty="0">
                          <a:solidFill>
                            <a:schemeClr val="lt1"/>
                          </a:solidFill>
                          <a:effectLst/>
                          <a:latin typeface="Arial" panose="020B0604020202020204" pitchFamily="34" charset="0"/>
                          <a:ea typeface="+mn-ea"/>
                          <a:cs typeface="Arial" panose="020B0604020202020204" pitchFamily="34" charset="0"/>
                        </a:rPr>
                        <a:t> Alternate Assessment Eligibility Form </a:t>
                      </a:r>
                      <a:endParaRPr lang="en-US" sz="1800" dirty="0">
                        <a:solidFill>
                          <a:srgbClr val="221E1F"/>
                        </a:solidFill>
                        <a:effectLst/>
                        <a:latin typeface="Arial" panose="020B0604020202020204" pitchFamily="34" charset="0"/>
                        <a:ea typeface="Times New Roman"/>
                        <a:cs typeface="Arial" panose="020B0604020202020204" pitchFamily="34" charset="0"/>
                      </a:endParaRPr>
                    </a:p>
                  </a:txBody>
                  <a:tcPr marL="69532" marR="69532" marT="9525" marB="0" anchor="ctr"/>
                </a:tc>
                <a:tc>
                  <a:txBody>
                    <a:bodyPr/>
                    <a:lstStyle/>
                    <a:p>
                      <a:pPr marL="0" marR="0" algn="ctr">
                        <a:lnSpc>
                          <a:spcPct val="115000"/>
                        </a:lnSpc>
                        <a:spcBef>
                          <a:spcPts val="0"/>
                        </a:spcBef>
                        <a:spcAft>
                          <a:spcPts val="0"/>
                        </a:spcAft>
                      </a:pPr>
                      <a:r>
                        <a:rPr lang="en-US" sz="1800" kern="1200" dirty="0">
                          <a:solidFill>
                            <a:srgbClr val="000099"/>
                          </a:solidFill>
                          <a:effectLst/>
                          <a:latin typeface="Arial" panose="020B0604020202020204" pitchFamily="34" charset="0"/>
                          <a:cs typeface="Arial" panose="020B0604020202020204" pitchFamily="34" charset="0"/>
                        </a:rPr>
                        <a:t>3 – 8, 11</a:t>
                      </a:r>
                      <a:endParaRPr lang="en-US" sz="1800" dirty="0">
                        <a:solidFill>
                          <a:srgbClr val="000099"/>
                        </a:solidFill>
                        <a:effectLst/>
                        <a:latin typeface="Arial" panose="020B0604020202020204" pitchFamily="34" charset="0"/>
                        <a:ea typeface="Times New Roman"/>
                        <a:cs typeface="Arial" panose="020B0604020202020204" pitchFamily="34" charset="0"/>
                      </a:endParaRPr>
                    </a:p>
                  </a:txBody>
                  <a:tcPr marL="69532" marR="69532" marT="9525" marB="0" anchor="ctr"/>
                </a:tc>
                <a:tc>
                  <a:txBody>
                    <a:bodyPr/>
                    <a:lstStyle/>
                    <a:p>
                      <a:pPr marL="0" marR="0" algn="ctr">
                        <a:lnSpc>
                          <a:spcPct val="115000"/>
                        </a:lnSpc>
                        <a:spcBef>
                          <a:spcPts val="0"/>
                        </a:spcBef>
                        <a:spcAft>
                          <a:spcPts val="0"/>
                        </a:spcAft>
                      </a:pPr>
                      <a:r>
                        <a:rPr lang="en-US" sz="1800" kern="1200" dirty="0">
                          <a:solidFill>
                            <a:srgbClr val="000099"/>
                          </a:solidFill>
                          <a:effectLst/>
                          <a:latin typeface="Arial" panose="020B0604020202020204" pitchFamily="34" charset="0"/>
                          <a:cs typeface="Arial" panose="020B0604020202020204" pitchFamily="34" charset="0"/>
                        </a:rPr>
                        <a:t>February  15 *</a:t>
                      </a:r>
                    </a:p>
                    <a:p>
                      <a:pPr marL="0" marR="0" algn="ctr">
                        <a:lnSpc>
                          <a:spcPct val="115000"/>
                        </a:lnSpc>
                        <a:spcBef>
                          <a:spcPts val="0"/>
                        </a:spcBef>
                        <a:spcAft>
                          <a:spcPts val="0"/>
                        </a:spcAft>
                      </a:pPr>
                      <a:r>
                        <a:rPr lang="en-US" dirty="0">
                          <a:solidFill>
                            <a:srgbClr val="000099"/>
                          </a:solidFill>
                          <a:latin typeface="Arial" panose="020B0604020202020204" pitchFamily="34" charset="0"/>
                          <a:cs typeface="Arial" panose="020B0604020202020204" pitchFamily="34" charset="0"/>
                        </a:rPr>
                        <a:t>Eligible students in Grades 3-8; and extended deadline for newly eligible Grade 11 students</a:t>
                      </a:r>
                      <a:endParaRPr lang="en-US" sz="1800" dirty="0">
                        <a:solidFill>
                          <a:srgbClr val="000099"/>
                        </a:solidFill>
                        <a:effectLst/>
                        <a:latin typeface="Arial" panose="020B0604020202020204" pitchFamily="34" charset="0"/>
                        <a:ea typeface="Times New Roman"/>
                        <a:cs typeface="Arial" panose="020B0604020202020204" pitchFamily="34" charset="0"/>
                      </a:endParaRPr>
                    </a:p>
                  </a:txBody>
                  <a:tcPr marL="69532" marR="69532" marT="9525" marB="0" anchor="ctr"/>
                </a:tc>
                <a:tc>
                  <a:txBody>
                    <a:bodyPr/>
                    <a:lstStyle/>
                    <a:p>
                      <a:pPr marL="0" marR="0" algn="ctr">
                        <a:lnSpc>
                          <a:spcPct val="115000"/>
                        </a:lnSpc>
                        <a:spcBef>
                          <a:spcPts val="0"/>
                        </a:spcBef>
                        <a:spcAft>
                          <a:spcPts val="0"/>
                        </a:spcAft>
                      </a:pPr>
                      <a:r>
                        <a:rPr lang="en-US" sz="1800" kern="1200" dirty="0">
                          <a:solidFill>
                            <a:srgbClr val="000099"/>
                          </a:solidFill>
                          <a:effectLst/>
                          <a:latin typeface="Arial" panose="020B0604020202020204" pitchFamily="34" charset="0"/>
                          <a:cs typeface="Arial" panose="020B0604020202020204" pitchFamily="34" charset="0"/>
                        </a:rPr>
                        <a:t>Data Entry Interface</a:t>
                      </a:r>
                      <a:endParaRPr lang="en-US" sz="1800" dirty="0">
                        <a:solidFill>
                          <a:srgbClr val="000099"/>
                        </a:solidFill>
                        <a:effectLst/>
                        <a:latin typeface="Arial" panose="020B0604020202020204" pitchFamily="34" charset="0"/>
                        <a:ea typeface="Times New Roman"/>
                        <a:cs typeface="Arial" panose="020B0604020202020204" pitchFamily="34" charset="0"/>
                      </a:endParaRPr>
                    </a:p>
                  </a:txBody>
                  <a:tcPr marL="69532" marR="69532" marT="9525" marB="0" anchor="ctr"/>
                </a:tc>
                <a:extLst>
                  <a:ext uri="{0D108BD9-81ED-4DB2-BD59-A6C34878D82A}">
                    <a16:rowId xmlns:a16="http://schemas.microsoft.com/office/drawing/2014/main" val="10001"/>
                  </a:ext>
                </a:extLst>
              </a:tr>
              <a:tr h="857730">
                <a:tc>
                  <a:txBody>
                    <a:bodyPr/>
                    <a:lstStyle/>
                    <a:p>
                      <a:pPr marL="0" marR="0" algn="ctr">
                        <a:lnSpc>
                          <a:spcPct val="115000"/>
                        </a:lnSpc>
                        <a:spcBef>
                          <a:spcPts val="0"/>
                        </a:spcBef>
                        <a:spcAft>
                          <a:spcPts val="0"/>
                        </a:spcAft>
                      </a:pPr>
                      <a:r>
                        <a:rPr lang="en-US" sz="1800" kern="1200" dirty="0">
                          <a:effectLst/>
                          <a:latin typeface="Arial" panose="020B0604020202020204" pitchFamily="34" charset="0"/>
                          <a:cs typeface="Arial" panose="020B0604020202020204" pitchFamily="34" charset="0"/>
                        </a:rPr>
                        <a:t>Connecticut Alternate Assessment (CTAA)</a:t>
                      </a:r>
                      <a:endParaRPr lang="en-US" sz="1800" dirty="0">
                        <a:solidFill>
                          <a:srgbClr val="221E1F"/>
                        </a:solidFill>
                        <a:effectLst/>
                        <a:latin typeface="Arial" panose="020B0604020202020204" pitchFamily="34" charset="0"/>
                        <a:ea typeface="Times New Roman"/>
                        <a:cs typeface="Arial" panose="020B0604020202020204" pitchFamily="34" charset="0"/>
                      </a:endParaRPr>
                    </a:p>
                  </a:txBody>
                  <a:tcPr marL="69532" marR="69532" marT="9525" marB="0" anchor="ctr"/>
                </a:tc>
                <a:tc>
                  <a:txBody>
                    <a:bodyPr/>
                    <a:lstStyle/>
                    <a:p>
                      <a:pPr marL="0" marR="0" algn="ctr">
                        <a:lnSpc>
                          <a:spcPct val="115000"/>
                        </a:lnSpc>
                        <a:spcBef>
                          <a:spcPts val="0"/>
                        </a:spcBef>
                        <a:spcAft>
                          <a:spcPts val="0"/>
                        </a:spcAft>
                      </a:pPr>
                      <a:r>
                        <a:rPr lang="en-US" sz="1800" kern="1200" dirty="0">
                          <a:solidFill>
                            <a:srgbClr val="000099"/>
                          </a:solidFill>
                          <a:effectLst/>
                          <a:latin typeface="Arial" panose="020B0604020202020204" pitchFamily="34" charset="0"/>
                          <a:cs typeface="Arial" panose="020B0604020202020204" pitchFamily="34" charset="0"/>
                        </a:rPr>
                        <a:t>3 – 8 and 11</a:t>
                      </a:r>
                      <a:endParaRPr lang="en-US" sz="1800" dirty="0">
                        <a:solidFill>
                          <a:srgbClr val="000099"/>
                        </a:solidFill>
                        <a:effectLst/>
                        <a:latin typeface="Arial" panose="020B0604020202020204" pitchFamily="34" charset="0"/>
                        <a:ea typeface="Times New Roman"/>
                        <a:cs typeface="Arial" panose="020B0604020202020204" pitchFamily="34" charset="0"/>
                      </a:endParaRPr>
                    </a:p>
                  </a:txBody>
                  <a:tcPr marL="69532" marR="69532" marT="9525" marB="0" anchor="ctr"/>
                </a:tc>
                <a:tc>
                  <a:txBody>
                    <a:bodyPr/>
                    <a:lstStyle/>
                    <a:p>
                      <a:pPr marL="0" marR="0" algn="ctr">
                        <a:lnSpc>
                          <a:spcPct val="115000"/>
                        </a:lnSpc>
                        <a:spcBef>
                          <a:spcPts val="0"/>
                        </a:spcBef>
                        <a:spcAft>
                          <a:spcPts val="0"/>
                        </a:spcAft>
                      </a:pPr>
                      <a:r>
                        <a:rPr lang="en-US" sz="1800" kern="1200" dirty="0">
                          <a:solidFill>
                            <a:srgbClr val="000099"/>
                          </a:solidFill>
                          <a:effectLst/>
                          <a:latin typeface="Arial" panose="020B0604020202020204" pitchFamily="34" charset="0"/>
                          <a:cs typeface="Arial" panose="020B0604020202020204" pitchFamily="34" charset="0"/>
                        </a:rPr>
                        <a:t>March 29 – June 4</a:t>
                      </a:r>
                      <a:endParaRPr lang="en-US" sz="1800" dirty="0">
                        <a:solidFill>
                          <a:srgbClr val="000099"/>
                        </a:solidFill>
                        <a:effectLst/>
                        <a:latin typeface="Arial" panose="020B0604020202020204" pitchFamily="34" charset="0"/>
                        <a:ea typeface="Times New Roman"/>
                        <a:cs typeface="Arial" panose="020B0604020202020204" pitchFamily="34" charset="0"/>
                      </a:endParaRPr>
                    </a:p>
                  </a:txBody>
                  <a:tcPr marL="69532" marR="69532" marT="9525" marB="0" anchor="ctr"/>
                </a:tc>
                <a:tc>
                  <a:txBody>
                    <a:bodyPr/>
                    <a:lstStyle/>
                    <a:p>
                      <a:pPr marL="0" marR="0" algn="ctr">
                        <a:lnSpc>
                          <a:spcPct val="115000"/>
                        </a:lnSpc>
                        <a:spcBef>
                          <a:spcPts val="0"/>
                        </a:spcBef>
                        <a:spcAft>
                          <a:spcPts val="0"/>
                        </a:spcAft>
                      </a:pPr>
                      <a:r>
                        <a:rPr lang="en-US" sz="1800" dirty="0">
                          <a:solidFill>
                            <a:srgbClr val="000099"/>
                          </a:solidFill>
                          <a:effectLst/>
                          <a:latin typeface="Arial" panose="020B0604020202020204" pitchFamily="34" charset="0"/>
                          <a:ea typeface="Times New Roman"/>
                          <a:cs typeface="Arial" panose="020B0604020202020204" pitchFamily="34" charset="0"/>
                        </a:rPr>
                        <a:t>Online Test Delivery System </a:t>
                      </a:r>
                    </a:p>
                  </a:txBody>
                  <a:tcPr marL="69532" marR="69532" marT="9525" marB="0" anchor="ctr"/>
                </a:tc>
                <a:extLst>
                  <a:ext uri="{0D108BD9-81ED-4DB2-BD59-A6C34878D82A}">
                    <a16:rowId xmlns:a16="http://schemas.microsoft.com/office/drawing/2014/main" val="10002"/>
                  </a:ext>
                </a:extLst>
              </a:tr>
              <a:tr h="8787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effectLst/>
                          <a:latin typeface="Arial" panose="020B0604020202020204" pitchFamily="34" charset="0"/>
                          <a:cs typeface="Arial" panose="020B0604020202020204" pitchFamily="34" charset="0"/>
                        </a:rPr>
                        <a:t>Submission of the CTAS Student Score Worksheet</a:t>
                      </a:r>
                      <a:endParaRPr lang="en-US" dirty="0">
                        <a:latin typeface="Arial" panose="020B0604020202020204" pitchFamily="34" charset="0"/>
                        <a:cs typeface="Arial" panose="020B0604020202020204" pitchFamily="34" charset="0"/>
                      </a:endParaRPr>
                    </a:p>
                  </a:txBody>
                  <a:tcPr marL="69532" marR="69532" marT="9525" marB="0" anchor="ctr"/>
                </a:tc>
                <a:tc>
                  <a:txBody>
                    <a:bodyPr/>
                    <a:lstStyle/>
                    <a:p>
                      <a:pPr marL="0" marR="0" algn="ctr">
                        <a:spcBef>
                          <a:spcPts val="0"/>
                        </a:spcBef>
                        <a:spcAft>
                          <a:spcPts val="0"/>
                        </a:spcAft>
                      </a:pPr>
                      <a:r>
                        <a:rPr lang="en-US" sz="1800" kern="1200" dirty="0">
                          <a:solidFill>
                            <a:srgbClr val="000099"/>
                          </a:solidFill>
                          <a:effectLst/>
                          <a:latin typeface="Arial" panose="020B0604020202020204" pitchFamily="34" charset="0"/>
                          <a:ea typeface="+mn-ea"/>
                          <a:cs typeface="Arial" panose="020B0604020202020204" pitchFamily="34" charset="0"/>
                        </a:rPr>
                        <a:t>5</a:t>
                      </a:r>
                      <a:r>
                        <a:rPr lang="en-US" sz="1800" kern="1200" baseline="0" dirty="0">
                          <a:solidFill>
                            <a:srgbClr val="000099"/>
                          </a:solidFill>
                          <a:effectLst/>
                          <a:latin typeface="Arial" panose="020B0604020202020204" pitchFamily="34" charset="0"/>
                          <a:ea typeface="+mn-ea"/>
                          <a:cs typeface="Arial" panose="020B0604020202020204" pitchFamily="34" charset="0"/>
                        </a:rPr>
                        <a:t>, 8, and 11</a:t>
                      </a:r>
                      <a:endParaRPr lang="en-US" sz="1800" dirty="0">
                        <a:solidFill>
                          <a:srgbClr val="000099"/>
                        </a:solidFill>
                        <a:effectLst/>
                        <a:latin typeface="Arial" panose="020B0604020202020204" pitchFamily="34" charset="0"/>
                        <a:ea typeface="Times New Roman"/>
                        <a:cs typeface="Arial" panose="020B0604020202020204" pitchFamily="34" charset="0"/>
                      </a:endParaRPr>
                    </a:p>
                  </a:txBody>
                  <a:tcPr marL="69532" marR="69532" marT="9525" marB="0" anchor="ctr"/>
                </a:tc>
                <a:tc>
                  <a:txBody>
                    <a:bodyPr/>
                    <a:lstStyle/>
                    <a:p>
                      <a:pPr marL="0" marR="0" algn="ctr">
                        <a:lnSpc>
                          <a:spcPct val="115000"/>
                        </a:lnSpc>
                        <a:spcBef>
                          <a:spcPts val="0"/>
                        </a:spcBef>
                        <a:spcAft>
                          <a:spcPts val="0"/>
                        </a:spcAft>
                      </a:pPr>
                      <a:r>
                        <a:rPr lang="en-US" sz="1800" kern="1200" dirty="0">
                          <a:solidFill>
                            <a:srgbClr val="000099"/>
                          </a:solidFill>
                          <a:effectLst/>
                          <a:latin typeface="Arial" panose="020B0604020202020204" pitchFamily="34" charset="0"/>
                          <a:cs typeface="Arial" panose="020B0604020202020204" pitchFamily="34" charset="0"/>
                        </a:rPr>
                        <a:t>March </a:t>
                      </a:r>
                      <a:r>
                        <a:rPr lang="en-US" sz="1800" kern="1200" dirty="0" smtClean="0">
                          <a:solidFill>
                            <a:srgbClr val="000099"/>
                          </a:solidFill>
                          <a:effectLst/>
                          <a:latin typeface="Arial" panose="020B0604020202020204" pitchFamily="34" charset="0"/>
                          <a:cs typeface="Arial" panose="020B0604020202020204" pitchFamily="34" charset="0"/>
                        </a:rPr>
                        <a:t>29 – June 4</a:t>
                      </a:r>
                      <a:endParaRPr lang="en-US" sz="1800" dirty="0">
                        <a:solidFill>
                          <a:srgbClr val="000099"/>
                        </a:solidFill>
                        <a:effectLst/>
                        <a:latin typeface="Arial" panose="020B0604020202020204" pitchFamily="34" charset="0"/>
                        <a:ea typeface="Times New Roman"/>
                        <a:cs typeface="Arial" panose="020B0604020202020204" pitchFamily="34" charset="0"/>
                      </a:endParaRPr>
                    </a:p>
                  </a:txBody>
                  <a:tcPr marL="69532" marR="69532" marT="9525" marB="0" anchor="ctr"/>
                </a:tc>
                <a:tc>
                  <a:txBody>
                    <a:bodyPr/>
                    <a:lstStyle/>
                    <a:p>
                      <a:pPr marL="0" marR="0" algn="ctr">
                        <a:lnSpc>
                          <a:spcPct val="115000"/>
                        </a:lnSpc>
                        <a:spcBef>
                          <a:spcPts val="0"/>
                        </a:spcBef>
                        <a:spcAft>
                          <a:spcPts val="0"/>
                        </a:spcAft>
                      </a:pPr>
                      <a:r>
                        <a:rPr lang="en-US" sz="1800" kern="1200" dirty="0">
                          <a:solidFill>
                            <a:srgbClr val="000099"/>
                          </a:solidFill>
                          <a:effectLst/>
                          <a:latin typeface="Arial" panose="020B0604020202020204" pitchFamily="34" charset="0"/>
                          <a:cs typeface="Arial" panose="020B0604020202020204" pitchFamily="34" charset="0"/>
                        </a:rPr>
                        <a:t>Data Entry</a:t>
                      </a:r>
                      <a:r>
                        <a:rPr lang="en-US" sz="1800" kern="1200" baseline="0" dirty="0">
                          <a:solidFill>
                            <a:srgbClr val="000099"/>
                          </a:solidFill>
                          <a:effectLst/>
                          <a:latin typeface="Arial" panose="020B0604020202020204" pitchFamily="34" charset="0"/>
                          <a:cs typeface="Arial" panose="020B0604020202020204" pitchFamily="34" charset="0"/>
                        </a:rPr>
                        <a:t> Interface</a:t>
                      </a:r>
                      <a:endParaRPr lang="en-US" sz="1800" dirty="0">
                        <a:solidFill>
                          <a:srgbClr val="000099"/>
                        </a:solidFill>
                        <a:effectLst/>
                        <a:latin typeface="Arial" panose="020B0604020202020204" pitchFamily="34" charset="0"/>
                        <a:ea typeface="Times New Roman"/>
                        <a:cs typeface="Arial" panose="020B0604020202020204" pitchFamily="34" charset="0"/>
                      </a:endParaRPr>
                    </a:p>
                  </a:txBody>
                  <a:tcPr marL="69532" marR="69532" marT="9525" marB="0" anchor="ctr"/>
                </a:tc>
                <a:extLst>
                  <a:ext uri="{0D108BD9-81ED-4DB2-BD59-A6C34878D82A}">
                    <a16:rowId xmlns:a16="http://schemas.microsoft.com/office/drawing/2014/main" val="10005"/>
                  </a:ext>
                </a:extLst>
              </a:tr>
              <a:tr h="993612">
                <a:tc gridSpan="4">
                  <a:txBody>
                    <a:bodyPr/>
                    <a:lstStyle/>
                    <a:p>
                      <a:r>
                        <a:rPr lang="en-US" sz="1400" dirty="0">
                          <a:latin typeface="Arial" panose="020B0604020202020204" pitchFamily="34" charset="0"/>
                          <a:cs typeface="Arial" panose="020B0604020202020204" pitchFamily="34" charset="0"/>
                        </a:rPr>
                        <a:t>*Eligibility</a:t>
                      </a:r>
                      <a:r>
                        <a:rPr lang="en-US" sz="1400" baseline="0" dirty="0">
                          <a:latin typeface="Arial" panose="020B0604020202020204" pitchFamily="34" charset="0"/>
                          <a:cs typeface="Arial" panose="020B0604020202020204" pitchFamily="34" charset="0"/>
                        </a:rPr>
                        <a:t> forms for eligible students in Grade 11 and dually identified English </a:t>
                      </a:r>
                      <a:r>
                        <a:rPr lang="en-US" sz="1400" baseline="0" dirty="0" smtClean="0">
                          <a:latin typeface="Arial" panose="020B0604020202020204" pitchFamily="34" charset="0"/>
                          <a:cs typeface="Arial" panose="020B0604020202020204" pitchFamily="34" charset="0"/>
                        </a:rPr>
                        <a:t>learners </a:t>
                      </a:r>
                      <a:r>
                        <a:rPr lang="en-US" sz="1400" baseline="0" dirty="0">
                          <a:latin typeface="Arial" panose="020B0604020202020204" pitchFamily="34" charset="0"/>
                          <a:cs typeface="Arial" panose="020B0604020202020204" pitchFamily="34" charset="0"/>
                        </a:rPr>
                        <a:t>and </a:t>
                      </a:r>
                      <a:r>
                        <a:rPr lang="en-US" sz="1400" baseline="0" dirty="0" smtClean="0">
                          <a:latin typeface="Arial" panose="020B0604020202020204" pitchFamily="34" charset="0"/>
                          <a:cs typeface="Arial" panose="020B0604020202020204" pitchFamily="34" charset="0"/>
                        </a:rPr>
                        <a:t>students </a:t>
                      </a:r>
                      <a:r>
                        <a:rPr lang="en-US" sz="1400" baseline="0" dirty="0">
                          <a:latin typeface="Arial" panose="020B0604020202020204" pitchFamily="34" charset="0"/>
                          <a:cs typeface="Arial" panose="020B0604020202020204" pitchFamily="34" charset="0"/>
                        </a:rPr>
                        <a:t>with </a:t>
                      </a:r>
                      <a:r>
                        <a:rPr lang="en-US" sz="1400" baseline="0" dirty="0" smtClean="0">
                          <a:latin typeface="Arial" panose="020B0604020202020204" pitchFamily="34" charset="0"/>
                          <a:cs typeface="Arial" panose="020B0604020202020204" pitchFamily="34" charset="0"/>
                        </a:rPr>
                        <a:t>disabilities </a:t>
                      </a:r>
                      <a:r>
                        <a:rPr lang="en-US" sz="1400" baseline="0" dirty="0">
                          <a:latin typeface="Arial" panose="020B0604020202020204" pitchFamily="34" charset="0"/>
                          <a:cs typeface="Arial" panose="020B0604020202020204" pitchFamily="34" charset="0"/>
                        </a:rPr>
                        <a:t>(Grades 3-8 and 11) were due on January 15, 2021.</a:t>
                      </a:r>
                    </a:p>
                    <a:p>
                      <a:r>
                        <a:rPr lang="en-US" sz="1400" dirty="0">
                          <a:latin typeface="Arial" panose="020B0604020202020204" pitchFamily="34" charset="0"/>
                          <a:cs typeface="Arial" panose="020B0604020202020204" pitchFamily="34" charset="0"/>
                        </a:rPr>
                        <a:t>When forms</a:t>
                      </a:r>
                      <a:r>
                        <a:rPr lang="en-US" sz="1400" baseline="0" dirty="0">
                          <a:latin typeface="Arial" panose="020B0604020202020204" pitchFamily="34" charset="0"/>
                          <a:cs typeface="Arial" panose="020B0604020202020204" pitchFamily="34" charset="0"/>
                        </a:rPr>
                        <a:t> are submitted after February 15, DA’s must notify the CTHelpdesk to request the activation of the Alternate Flag Indicator. Otherwise, students will not have access to the Alternate Assessments.</a:t>
                      </a:r>
                    </a:p>
                  </a:txBody>
                  <a:tcPr marL="69532" marR="69532" marT="9525" marB="0" anchor="ctr"/>
                </a:tc>
                <a:tc hMerge="1">
                  <a:txBody>
                    <a:bodyPr/>
                    <a:lstStyle/>
                    <a:p>
                      <a:pPr marL="0" marR="0" algn="ctr">
                        <a:spcBef>
                          <a:spcPts val="0"/>
                        </a:spcBef>
                        <a:spcAft>
                          <a:spcPts val="0"/>
                        </a:spcAft>
                      </a:pPr>
                      <a:endParaRPr lang="en-US" sz="1800" dirty="0">
                        <a:solidFill>
                          <a:srgbClr val="000099"/>
                        </a:solidFill>
                        <a:effectLst/>
                        <a:latin typeface="+mn-lt"/>
                        <a:ea typeface="Times New Roman"/>
                      </a:endParaRPr>
                    </a:p>
                  </a:txBody>
                  <a:tcPr marL="69532" marR="69532" marT="9525" marB="0" anchor="ctr"/>
                </a:tc>
                <a:tc hMerge="1">
                  <a:txBody>
                    <a:bodyPr/>
                    <a:lstStyle/>
                    <a:p>
                      <a:pPr marL="0" marR="0" algn="ctr">
                        <a:lnSpc>
                          <a:spcPct val="115000"/>
                        </a:lnSpc>
                        <a:spcBef>
                          <a:spcPts val="0"/>
                        </a:spcBef>
                        <a:spcAft>
                          <a:spcPts val="0"/>
                        </a:spcAft>
                      </a:pPr>
                      <a:endParaRPr lang="en-US" sz="1800" dirty="0">
                        <a:solidFill>
                          <a:srgbClr val="000099"/>
                        </a:solidFill>
                        <a:effectLst/>
                        <a:latin typeface="+mn-lt"/>
                        <a:ea typeface="Times New Roman"/>
                      </a:endParaRPr>
                    </a:p>
                  </a:txBody>
                  <a:tcPr marL="69532" marR="69532" marT="9525" marB="0" anchor="ctr"/>
                </a:tc>
                <a:tc hMerge="1">
                  <a:txBody>
                    <a:bodyPr/>
                    <a:lstStyle/>
                    <a:p>
                      <a:pPr marL="0" marR="0" algn="ctr">
                        <a:lnSpc>
                          <a:spcPct val="115000"/>
                        </a:lnSpc>
                        <a:spcBef>
                          <a:spcPts val="0"/>
                        </a:spcBef>
                        <a:spcAft>
                          <a:spcPts val="0"/>
                        </a:spcAft>
                      </a:pPr>
                      <a:endParaRPr lang="en-US" sz="1800" dirty="0">
                        <a:solidFill>
                          <a:srgbClr val="000099"/>
                        </a:solidFill>
                        <a:effectLst/>
                        <a:latin typeface="+mn-lt"/>
                        <a:ea typeface="Times New Roman"/>
                      </a:endParaRPr>
                    </a:p>
                  </a:txBody>
                  <a:tcPr marL="69532" marR="69532" marT="9525" marB="0" anchor="ctr"/>
                </a:tc>
                <a:extLst>
                  <a:ext uri="{0D108BD9-81ED-4DB2-BD59-A6C34878D82A}">
                    <a16:rowId xmlns:a16="http://schemas.microsoft.com/office/drawing/2014/main" val="1063005328"/>
                  </a:ext>
                </a:extLst>
              </a:tr>
            </a:tbl>
          </a:graphicData>
        </a:graphic>
      </p:graphicFrame>
    </p:spTree>
    <p:extLst>
      <p:ext uri="{BB962C8B-B14F-4D97-AF65-F5344CB8AC3E}">
        <p14:creationId xmlns:p14="http://schemas.microsoft.com/office/powerpoint/2010/main" val="34758501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097280"/>
          </a:xfrm>
          <a:prstGeom prst="rect">
            <a:avLst/>
          </a:prstGeom>
          <a:noFill/>
        </p:spPr>
        <p:txBody>
          <a:bodyPr vert="horz" lIns="68580" tIns="34290" rIns="68580" bIns="34290" rtlCol="0" anchor="ctr">
            <a:noAutofit/>
          </a:bodyPr>
          <a:lstStyle>
            <a:lvl1pPr algn="ctr" defTabSz="914400" eaLnBrk="1" latinLnBrk="0" hangingPunct="1">
              <a:lnSpc>
                <a:spcPct val="90000"/>
              </a:lnSpc>
              <a:buNone/>
              <a:defRPr sz="3200" b="1">
                <a:latin typeface="+mj-lt"/>
                <a:ea typeface="+mj-ea"/>
                <a:cs typeface="+mj-cs"/>
              </a:defRPr>
            </a:lvl1pPr>
          </a:lstStyle>
          <a:p>
            <a:r>
              <a:rPr lang="en-US" sz="3600" dirty="0">
                <a:solidFill>
                  <a:srgbClr val="000099"/>
                </a:solidFill>
                <a:latin typeface="Arial" panose="020B0604020202020204" pitchFamily="34" charset="0"/>
                <a:cs typeface="Arial" panose="020B0604020202020204" pitchFamily="34" charset="0"/>
              </a:rPr>
              <a:t>Connecticut Alternate Assessment System</a:t>
            </a:r>
          </a:p>
        </p:txBody>
      </p:sp>
      <p:graphicFrame>
        <p:nvGraphicFramePr>
          <p:cNvPr id="5" name="Table 4"/>
          <p:cNvGraphicFramePr>
            <a:graphicFrameLocks noGrp="1"/>
          </p:cNvGraphicFramePr>
          <p:nvPr>
            <p:extLst>
              <p:ext uri="{D42A27DB-BD31-4B8C-83A1-F6EECF244321}">
                <p14:modId xmlns:p14="http://schemas.microsoft.com/office/powerpoint/2010/main" val="3329787378"/>
              </p:ext>
            </p:extLst>
          </p:nvPr>
        </p:nvGraphicFramePr>
        <p:xfrm>
          <a:off x="305721" y="1188020"/>
          <a:ext cx="8500821" cy="4990338"/>
        </p:xfrm>
        <a:graphic>
          <a:graphicData uri="http://schemas.openxmlformats.org/drawingml/2006/table">
            <a:tbl>
              <a:tblPr firstRow="1" firstCol="1" bandRow="1"/>
              <a:tblGrid>
                <a:gridCol w="1427386">
                  <a:extLst>
                    <a:ext uri="{9D8B030D-6E8A-4147-A177-3AD203B41FA5}">
                      <a16:colId xmlns:a16="http://schemas.microsoft.com/office/drawing/2014/main" val="20000"/>
                    </a:ext>
                  </a:extLst>
                </a:gridCol>
                <a:gridCol w="3381153">
                  <a:extLst>
                    <a:ext uri="{9D8B030D-6E8A-4147-A177-3AD203B41FA5}">
                      <a16:colId xmlns:a16="http://schemas.microsoft.com/office/drawing/2014/main" val="842181601"/>
                    </a:ext>
                  </a:extLst>
                </a:gridCol>
                <a:gridCol w="3692282">
                  <a:extLst>
                    <a:ext uri="{9D8B030D-6E8A-4147-A177-3AD203B41FA5}">
                      <a16:colId xmlns:a16="http://schemas.microsoft.com/office/drawing/2014/main" val="20001"/>
                    </a:ext>
                  </a:extLst>
                </a:gridCol>
              </a:tblGrid>
              <a:tr h="470533">
                <a:tc>
                  <a:txBody>
                    <a:bodyPr/>
                    <a:lstStyle/>
                    <a:p>
                      <a:pPr marL="0" marR="0">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700" b="1" dirty="0">
                          <a:effectLst/>
                          <a:latin typeface="Arial" panose="020B0604020202020204" pitchFamily="34" charset="0"/>
                          <a:ea typeface="Calibri" panose="020F0502020204030204" pitchFamily="34" charset="0"/>
                          <a:cs typeface="Arial" panose="020B0604020202020204" pitchFamily="34" charset="0"/>
                        </a:rPr>
                        <a:t>Connecticut Alternate Assessment (CTAA)</a:t>
                      </a:r>
                      <a:endParaRPr lang="en-US" sz="17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700" b="1" dirty="0">
                          <a:effectLst/>
                          <a:latin typeface="Arial" panose="020B0604020202020204" pitchFamily="34" charset="0"/>
                          <a:ea typeface="Calibri" panose="020F0502020204030204" pitchFamily="34" charset="0"/>
                          <a:cs typeface="Arial" panose="020B0604020202020204" pitchFamily="34" charset="0"/>
                        </a:rPr>
                        <a:t>Connecticut</a:t>
                      </a:r>
                      <a:r>
                        <a:rPr lang="en-US" sz="1700" b="1" baseline="0" dirty="0">
                          <a:effectLst/>
                          <a:latin typeface="Arial" panose="020B0604020202020204" pitchFamily="34" charset="0"/>
                          <a:ea typeface="Calibri" panose="020F0502020204030204" pitchFamily="34" charset="0"/>
                          <a:cs typeface="Arial" panose="020B0604020202020204" pitchFamily="34" charset="0"/>
                        </a:rPr>
                        <a:t> </a:t>
                      </a:r>
                      <a:r>
                        <a:rPr lang="en-US" sz="1700" b="1" dirty="0">
                          <a:effectLst/>
                          <a:latin typeface="Arial" panose="020B0604020202020204" pitchFamily="34" charset="0"/>
                          <a:ea typeface="Calibri" panose="020F0502020204030204" pitchFamily="34" charset="0"/>
                          <a:cs typeface="Arial" panose="020B0604020202020204" pitchFamily="34" charset="0"/>
                        </a:rPr>
                        <a:t>Alternate Science</a:t>
                      </a:r>
                    </a:p>
                    <a:p>
                      <a:pPr marL="0" marR="0" algn="ctr">
                        <a:lnSpc>
                          <a:spcPct val="107000"/>
                        </a:lnSpc>
                        <a:spcBef>
                          <a:spcPts val="0"/>
                        </a:spcBef>
                        <a:spcAft>
                          <a:spcPts val="0"/>
                        </a:spcAft>
                      </a:pPr>
                      <a:r>
                        <a:rPr lang="en-US" sz="1700" b="1" dirty="0" smtClean="0">
                          <a:effectLst/>
                          <a:latin typeface="Arial" panose="020B0604020202020204" pitchFamily="34" charset="0"/>
                          <a:ea typeface="Calibri" panose="020F0502020204030204" pitchFamily="34" charset="0"/>
                          <a:cs typeface="Arial" panose="020B0604020202020204" pitchFamily="34" charset="0"/>
                        </a:rPr>
                        <a:t>(CTAS</a:t>
                      </a:r>
                      <a:r>
                        <a:rPr lang="en-US" sz="1700" b="1" dirty="0">
                          <a:effectLst/>
                          <a:latin typeface="Arial" panose="020B0604020202020204" pitchFamily="34" charset="0"/>
                          <a:ea typeface="Calibri" panose="020F0502020204030204" pitchFamily="34" charset="0"/>
                          <a:cs typeface="Arial" panose="020B0604020202020204" pitchFamily="34" charset="0"/>
                        </a:rPr>
                        <a:t>)</a:t>
                      </a:r>
                      <a:endParaRPr lang="en-US" sz="17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231566">
                <a:tc>
                  <a:txBody>
                    <a:bodyPr/>
                    <a:lstStyle/>
                    <a:p>
                      <a:pPr marL="0" marR="0">
                        <a:lnSpc>
                          <a:spcPct val="107000"/>
                        </a:lnSpc>
                        <a:spcBef>
                          <a:spcPts val="0"/>
                        </a:spcBef>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Grades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700" dirty="0">
                          <a:effectLst/>
                          <a:latin typeface="Arial" panose="020B0604020202020204" pitchFamily="34" charset="0"/>
                          <a:ea typeface="Calibri" panose="020F0502020204030204" pitchFamily="34" charset="0"/>
                          <a:cs typeface="Arial" panose="020B0604020202020204" pitchFamily="34" charset="0"/>
                        </a:rPr>
                        <a:t>3-8 and 11</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1700" dirty="0">
                          <a:effectLst/>
                          <a:latin typeface="Arial" panose="020B0604020202020204" pitchFamily="34" charset="0"/>
                          <a:ea typeface="Calibri" panose="020F0502020204030204" pitchFamily="34" charset="0"/>
                          <a:cs typeface="Arial" panose="020B0604020202020204" pitchFamily="34" charset="0"/>
                        </a:rPr>
                        <a:t>5, 8, 11</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2"/>
                  </a:ext>
                </a:extLst>
              </a:tr>
              <a:tr h="958728">
                <a:tc>
                  <a:txBody>
                    <a:bodyPr/>
                    <a:lstStyle/>
                    <a:p>
                      <a:pPr marL="0" marR="0">
                        <a:lnSpc>
                          <a:spcPct val="107000"/>
                        </a:lnSpc>
                        <a:spcBef>
                          <a:spcPts val="0"/>
                        </a:spcBef>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Test Subject Areas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l">
                        <a:lnSpc>
                          <a:spcPct val="107000"/>
                        </a:lnSpc>
                        <a:spcBef>
                          <a:spcPts val="0"/>
                        </a:spcBef>
                        <a:spcAft>
                          <a:spcPts val="0"/>
                        </a:spcAft>
                      </a:pPr>
                      <a:r>
                        <a:rPr lang="en-US" sz="1700" dirty="0">
                          <a:effectLst/>
                          <a:latin typeface="Arial" panose="020B0604020202020204" pitchFamily="34" charset="0"/>
                          <a:ea typeface="Calibri" panose="020F0502020204030204" pitchFamily="34" charset="0"/>
                          <a:cs typeface="Arial" panose="020B0604020202020204" pitchFamily="34" charset="0"/>
                        </a:rPr>
                        <a:t>English language</a:t>
                      </a:r>
                      <a:r>
                        <a:rPr lang="en-US" sz="1700" baseline="0" dirty="0">
                          <a:effectLst/>
                          <a:latin typeface="Arial" panose="020B0604020202020204" pitchFamily="34" charset="0"/>
                          <a:ea typeface="Calibri" panose="020F0502020204030204" pitchFamily="34" charset="0"/>
                          <a:cs typeface="Arial" panose="020B0604020202020204" pitchFamily="34" charset="0"/>
                        </a:rPr>
                        <a:t> arts</a:t>
                      </a:r>
                    </a:p>
                    <a:p>
                      <a:pPr marL="341313" marR="0" lvl="1" indent="-171450" algn="l">
                        <a:lnSpc>
                          <a:spcPct val="107000"/>
                        </a:lnSpc>
                        <a:spcBef>
                          <a:spcPts val="0"/>
                        </a:spcBef>
                        <a:spcAft>
                          <a:spcPts val="0"/>
                        </a:spcAft>
                        <a:buFont typeface="Arial" panose="020B0604020202020204" pitchFamily="34" charset="0"/>
                        <a:buChar char="•"/>
                      </a:pPr>
                      <a:r>
                        <a:rPr lang="en-US" sz="1700" baseline="0" dirty="0">
                          <a:effectLst/>
                          <a:latin typeface="Arial" panose="020B0604020202020204" pitchFamily="34" charset="0"/>
                          <a:ea typeface="Calibri" panose="020F0502020204030204" pitchFamily="34" charset="0"/>
                          <a:cs typeface="Arial" panose="020B0604020202020204" pitchFamily="34" charset="0"/>
                        </a:rPr>
                        <a:t>Reading</a:t>
                      </a:r>
                    </a:p>
                    <a:p>
                      <a:pPr marL="341313" marR="0" lvl="1" indent="-171450" algn="l">
                        <a:lnSpc>
                          <a:spcPct val="107000"/>
                        </a:lnSpc>
                        <a:spcBef>
                          <a:spcPts val="0"/>
                        </a:spcBef>
                        <a:spcAft>
                          <a:spcPts val="0"/>
                        </a:spcAft>
                        <a:buFont typeface="Arial" panose="020B0604020202020204" pitchFamily="34" charset="0"/>
                        <a:buChar char="•"/>
                      </a:pPr>
                      <a:r>
                        <a:rPr lang="en-US" sz="1700" baseline="0" dirty="0">
                          <a:effectLst/>
                          <a:latin typeface="Arial" panose="020B0604020202020204" pitchFamily="34" charset="0"/>
                          <a:ea typeface="Calibri" panose="020F0502020204030204" pitchFamily="34" charset="0"/>
                          <a:cs typeface="Arial" panose="020B0604020202020204" pitchFamily="34" charset="0"/>
                        </a:rPr>
                        <a:t>Writing</a:t>
                      </a:r>
                    </a:p>
                    <a:p>
                      <a:pPr marL="0" marR="0" algn="l">
                        <a:lnSpc>
                          <a:spcPct val="107000"/>
                        </a:lnSpc>
                        <a:spcBef>
                          <a:spcPts val="0"/>
                        </a:spcBef>
                        <a:spcAft>
                          <a:spcPts val="0"/>
                        </a:spcAft>
                      </a:pPr>
                      <a:r>
                        <a:rPr lang="en-US" sz="1700" baseline="0" dirty="0">
                          <a:effectLst/>
                          <a:latin typeface="Arial" panose="020B0604020202020204" pitchFamily="34" charset="0"/>
                          <a:ea typeface="Calibri" panose="020F0502020204030204" pitchFamily="34" charset="0"/>
                          <a:cs typeface="Arial" panose="020B0604020202020204" pitchFamily="34" charset="0"/>
                        </a:rPr>
                        <a:t>Mathematics</a:t>
                      </a:r>
                      <a:endParaRPr lang="en-US" sz="17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lvl="0" algn="l">
                        <a:lnSpc>
                          <a:spcPct val="107000"/>
                        </a:lnSpc>
                        <a:spcBef>
                          <a:spcPts val="0"/>
                        </a:spcBef>
                        <a:spcAft>
                          <a:spcPts val="0"/>
                        </a:spcAft>
                      </a:pPr>
                      <a:r>
                        <a:rPr lang="en-US" sz="1700" dirty="0">
                          <a:effectLst/>
                          <a:latin typeface="Arial" panose="020B0604020202020204" pitchFamily="34" charset="0"/>
                          <a:ea typeface="Calibri" panose="020F0502020204030204" pitchFamily="34" charset="0"/>
                          <a:cs typeface="Arial" panose="020B0604020202020204" pitchFamily="34" charset="0"/>
                        </a:rPr>
                        <a:t>Science</a:t>
                      </a:r>
                    </a:p>
                    <a:p>
                      <a:pPr marL="341313" marR="0" lvl="1" indent="-171450" algn="l">
                        <a:lnSpc>
                          <a:spcPct val="107000"/>
                        </a:lnSpc>
                        <a:spcBef>
                          <a:spcPts val="0"/>
                        </a:spcBef>
                        <a:spcAft>
                          <a:spcPts val="0"/>
                        </a:spcAft>
                        <a:buFont typeface="Arial" panose="020B0604020202020204" pitchFamily="34" charset="0"/>
                        <a:buChar char="•"/>
                      </a:pPr>
                      <a:r>
                        <a:rPr lang="en-US" sz="1700" dirty="0">
                          <a:effectLst/>
                          <a:latin typeface="Arial" panose="020B0604020202020204" pitchFamily="34" charset="0"/>
                          <a:ea typeface="Calibri" panose="020F0502020204030204" pitchFamily="34" charset="0"/>
                          <a:cs typeface="Arial" panose="020B0604020202020204" pitchFamily="34" charset="0"/>
                        </a:rPr>
                        <a:t>Earth</a:t>
                      </a:r>
                    </a:p>
                    <a:p>
                      <a:pPr marL="341313" marR="0" lvl="1" indent="-171450" algn="l">
                        <a:lnSpc>
                          <a:spcPct val="107000"/>
                        </a:lnSpc>
                        <a:spcBef>
                          <a:spcPts val="0"/>
                        </a:spcBef>
                        <a:spcAft>
                          <a:spcPts val="0"/>
                        </a:spcAft>
                        <a:buFont typeface="Arial" panose="020B0604020202020204" pitchFamily="34" charset="0"/>
                        <a:buChar char="•"/>
                      </a:pPr>
                      <a:r>
                        <a:rPr lang="en-US" sz="1700" dirty="0">
                          <a:effectLst/>
                          <a:latin typeface="Arial" panose="020B0604020202020204" pitchFamily="34" charset="0"/>
                          <a:ea typeface="Calibri" panose="020F0502020204030204" pitchFamily="34" charset="0"/>
                          <a:cs typeface="Arial" panose="020B0604020202020204" pitchFamily="34" charset="0"/>
                        </a:rPr>
                        <a:t>Life</a:t>
                      </a:r>
                    </a:p>
                    <a:p>
                      <a:pPr marL="341313" marR="0" lvl="1" indent="-171450" algn="l">
                        <a:lnSpc>
                          <a:spcPct val="107000"/>
                        </a:lnSpc>
                        <a:spcBef>
                          <a:spcPts val="0"/>
                        </a:spcBef>
                        <a:spcAft>
                          <a:spcPts val="0"/>
                        </a:spcAft>
                        <a:buFont typeface="Arial" panose="020B0604020202020204" pitchFamily="34" charset="0"/>
                        <a:buChar char="•"/>
                      </a:pPr>
                      <a:r>
                        <a:rPr lang="en-US" sz="1700" dirty="0">
                          <a:effectLst/>
                          <a:latin typeface="Arial" panose="020B0604020202020204" pitchFamily="34" charset="0"/>
                          <a:ea typeface="Calibri" panose="020F0502020204030204" pitchFamily="34" charset="0"/>
                          <a:cs typeface="Arial" panose="020B0604020202020204" pitchFamily="34" charset="0"/>
                        </a:rPr>
                        <a:t>Physical</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3"/>
                  </a:ext>
                </a:extLst>
              </a:tr>
              <a:tr h="1238587">
                <a:tc>
                  <a:txBody>
                    <a:bodyPr/>
                    <a:lstStyle/>
                    <a:p>
                      <a:pPr marL="0" marR="0">
                        <a:lnSpc>
                          <a:spcPct val="107000"/>
                        </a:lnSpc>
                        <a:spcBef>
                          <a:spcPts val="0"/>
                        </a:spcBef>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Test Delivery Method</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l">
                        <a:lnSpc>
                          <a:spcPct val="107000"/>
                        </a:lnSpc>
                        <a:spcBef>
                          <a:spcPts val="0"/>
                        </a:spcBef>
                        <a:spcAft>
                          <a:spcPts val="0"/>
                        </a:spcAft>
                      </a:pPr>
                      <a:r>
                        <a:rPr lang="en-US" sz="1700" dirty="0">
                          <a:effectLst/>
                          <a:latin typeface="Arial" panose="020B0604020202020204" pitchFamily="34" charset="0"/>
                          <a:ea typeface="Calibri" panose="020F0502020204030204" pitchFamily="34" charset="0"/>
                          <a:cs typeface="Arial" panose="020B0604020202020204" pitchFamily="34" charset="0"/>
                        </a:rPr>
                        <a:t>Trained TEA administers the grade-specific math and ELA items via the online testing system</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l">
                        <a:lnSpc>
                          <a:spcPct val="107000"/>
                        </a:lnSpc>
                        <a:spcBef>
                          <a:spcPts val="0"/>
                        </a:spcBef>
                        <a:spcAft>
                          <a:spcPts val="0"/>
                        </a:spcAft>
                      </a:pPr>
                      <a:r>
                        <a:rPr lang="en-US" sz="1700" dirty="0">
                          <a:effectLst/>
                          <a:latin typeface="Arial" panose="020B0604020202020204" pitchFamily="34" charset="0"/>
                          <a:ea typeface="Calibri" panose="020F0502020204030204" pitchFamily="34" charset="0"/>
                          <a:cs typeface="Arial" panose="020B0604020202020204" pitchFamily="34" charset="0"/>
                        </a:rPr>
                        <a:t>Trained TEA assesses eligible</a:t>
                      </a:r>
                      <a:r>
                        <a:rPr lang="en-US" sz="1700" baseline="0" dirty="0">
                          <a:effectLst/>
                          <a:latin typeface="Arial" panose="020B0604020202020204" pitchFamily="34" charset="0"/>
                          <a:ea typeface="Calibri" panose="020F0502020204030204" pitchFamily="34" charset="0"/>
                          <a:cs typeface="Arial" panose="020B0604020202020204" pitchFamily="34" charset="0"/>
                        </a:rPr>
                        <a:t> </a:t>
                      </a:r>
                      <a:r>
                        <a:rPr lang="en-US" sz="1700" dirty="0">
                          <a:effectLst/>
                          <a:latin typeface="Arial" panose="020B0604020202020204" pitchFamily="34" charset="0"/>
                          <a:ea typeface="Calibri" panose="020F0502020204030204" pitchFamily="34" charset="0"/>
                          <a:cs typeface="Arial" panose="020B0604020202020204" pitchFamily="34" charset="0"/>
                        </a:rPr>
                        <a:t>student with performance tasks based on Connecticut Alternate Science</a:t>
                      </a:r>
                      <a:r>
                        <a:rPr lang="en-US" sz="1700" baseline="0" dirty="0">
                          <a:effectLst/>
                          <a:latin typeface="Arial" panose="020B0604020202020204" pitchFamily="34" charset="0"/>
                          <a:ea typeface="Calibri" panose="020F0502020204030204" pitchFamily="34" charset="0"/>
                          <a:cs typeface="Arial" panose="020B0604020202020204" pitchFamily="34" charset="0"/>
                        </a:rPr>
                        <a:t> Assessment Essence statements</a:t>
                      </a:r>
                      <a:endParaRPr lang="en-US" sz="17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4"/>
                  </a:ext>
                </a:extLst>
              </a:tr>
              <a:tr h="1338549">
                <a:tc>
                  <a:txBody>
                    <a:bodyPr/>
                    <a:lstStyle/>
                    <a:p>
                      <a:pPr marL="0" marR="0">
                        <a:lnSpc>
                          <a:spcPct val="107000"/>
                        </a:lnSpc>
                        <a:spcBef>
                          <a:spcPts val="0"/>
                        </a:spcBef>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Test Window</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l">
                        <a:lnSpc>
                          <a:spcPct val="107000"/>
                        </a:lnSpc>
                        <a:spcBef>
                          <a:spcPts val="0"/>
                        </a:spcBef>
                        <a:spcAft>
                          <a:spcPts val="0"/>
                        </a:spcAft>
                      </a:pPr>
                      <a:r>
                        <a:rPr lang="en-US" sz="1700" dirty="0">
                          <a:effectLst/>
                          <a:latin typeface="Arial" panose="020B0604020202020204" pitchFamily="34" charset="0"/>
                          <a:ea typeface="Calibri" panose="020F0502020204030204" pitchFamily="34" charset="0"/>
                          <a:cs typeface="Arial" panose="020B0604020202020204" pitchFamily="34" charset="0"/>
                        </a:rPr>
                        <a:t>Administered with required secure Directions for Test Administration (DTAs)</a:t>
                      </a:r>
                    </a:p>
                    <a:p>
                      <a:pPr marL="0" marR="0" algn="l">
                        <a:lnSpc>
                          <a:spcPct val="107000"/>
                        </a:lnSpc>
                        <a:spcBef>
                          <a:spcPts val="0"/>
                        </a:spcBef>
                        <a:spcAft>
                          <a:spcPts val="0"/>
                        </a:spcAft>
                      </a:pPr>
                      <a:r>
                        <a:rPr lang="en-US" sz="1700" b="1" dirty="0">
                          <a:effectLst/>
                          <a:latin typeface="Arial" panose="020B0604020202020204" pitchFamily="34" charset="0"/>
                          <a:ea typeface="Calibri" panose="020F0502020204030204" pitchFamily="34" charset="0"/>
                          <a:cs typeface="Arial" panose="020B0604020202020204" pitchFamily="34" charset="0"/>
                        </a:rPr>
                        <a:t> </a:t>
                      </a:r>
                      <a:endParaRPr lang="en-US" sz="1700" dirty="0">
                        <a:effectLst/>
                        <a:latin typeface="Arial" panose="020B0604020202020204" pitchFamily="34" charset="0"/>
                        <a:ea typeface="Calibri" panose="020F0502020204030204" pitchFamily="34" charset="0"/>
                        <a:cs typeface="Arial" panose="020B0604020202020204" pitchFamily="34" charset="0"/>
                      </a:endParaRPr>
                    </a:p>
                    <a:p>
                      <a:pPr marL="0" marR="0" algn="l">
                        <a:lnSpc>
                          <a:spcPct val="107000"/>
                        </a:lnSpc>
                        <a:spcBef>
                          <a:spcPts val="0"/>
                        </a:spcBef>
                        <a:spcAft>
                          <a:spcPts val="0"/>
                        </a:spcAft>
                      </a:pPr>
                      <a:r>
                        <a:rPr lang="en-US" sz="1700" b="1" dirty="0">
                          <a:effectLst/>
                          <a:latin typeface="Arial" panose="020B0604020202020204" pitchFamily="34" charset="0"/>
                          <a:ea typeface="Calibri" panose="020F0502020204030204" pitchFamily="34" charset="0"/>
                          <a:cs typeface="Arial" panose="020B0604020202020204" pitchFamily="34" charset="0"/>
                        </a:rPr>
                        <a:t>March </a:t>
                      </a:r>
                      <a:r>
                        <a:rPr lang="en-US" sz="1700" b="1" dirty="0" smtClean="0">
                          <a:effectLst/>
                          <a:latin typeface="Arial" panose="020B0604020202020204" pitchFamily="34" charset="0"/>
                          <a:ea typeface="Calibri" panose="020F0502020204030204" pitchFamily="34" charset="0"/>
                          <a:cs typeface="Arial" panose="020B0604020202020204" pitchFamily="34" charset="0"/>
                        </a:rPr>
                        <a:t>29-June</a:t>
                      </a:r>
                      <a:r>
                        <a:rPr lang="en-US" sz="1700" b="1" baseline="0" dirty="0" smtClean="0">
                          <a:effectLst/>
                          <a:latin typeface="Arial" panose="020B0604020202020204" pitchFamily="34" charset="0"/>
                          <a:ea typeface="Calibri" panose="020F0502020204030204" pitchFamily="34" charset="0"/>
                          <a:cs typeface="Arial" panose="020B0604020202020204" pitchFamily="34" charset="0"/>
                        </a:rPr>
                        <a:t> </a:t>
                      </a:r>
                      <a:r>
                        <a:rPr lang="en-US" sz="1700" b="1" baseline="0" dirty="0">
                          <a:effectLst/>
                          <a:latin typeface="Arial" panose="020B0604020202020204" pitchFamily="34" charset="0"/>
                          <a:ea typeface="Calibri" panose="020F0502020204030204" pitchFamily="34" charset="0"/>
                          <a:cs typeface="Arial" panose="020B0604020202020204" pitchFamily="34" charset="0"/>
                        </a:rPr>
                        <a:t>4</a:t>
                      </a:r>
                      <a:r>
                        <a:rPr lang="en-US" sz="1700" b="1" dirty="0">
                          <a:effectLst/>
                          <a:latin typeface="Arial" panose="020B0604020202020204" pitchFamily="34" charset="0"/>
                          <a:ea typeface="Calibri" panose="020F0502020204030204" pitchFamily="34" charset="0"/>
                          <a:cs typeface="Arial" panose="020B0604020202020204" pitchFamily="34" charset="0"/>
                        </a:rPr>
                        <a:t>, 2021</a:t>
                      </a:r>
                      <a:endParaRPr lang="en-US" sz="17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l">
                        <a:lnSpc>
                          <a:spcPct val="107000"/>
                        </a:lnSpc>
                        <a:spcBef>
                          <a:spcPts val="0"/>
                        </a:spcBef>
                        <a:spcAft>
                          <a:spcPts val="0"/>
                        </a:spcAft>
                      </a:pPr>
                      <a:r>
                        <a:rPr lang="en-US" sz="1700" dirty="0">
                          <a:latin typeface="Arial" panose="020B0604020202020204" pitchFamily="34" charset="0"/>
                          <a:cs typeface="Arial" panose="020B0604020202020204" pitchFamily="34" charset="0"/>
                        </a:rPr>
                        <a:t>Designed to be administered through the school year: student ratings will be entered in the DEI</a:t>
                      </a:r>
                      <a:endParaRPr lang="en-US" sz="1700" dirty="0">
                        <a:effectLst/>
                        <a:latin typeface="Arial" panose="020B0604020202020204" pitchFamily="34" charset="0"/>
                        <a:ea typeface="Calibri" panose="020F0502020204030204" pitchFamily="34" charset="0"/>
                        <a:cs typeface="Arial" panose="020B0604020202020204" pitchFamily="34" charset="0"/>
                      </a:endParaRPr>
                    </a:p>
                    <a:p>
                      <a:pPr marL="0" marR="0" algn="l">
                        <a:lnSpc>
                          <a:spcPct val="107000"/>
                        </a:lnSpc>
                        <a:spcBef>
                          <a:spcPts val="0"/>
                        </a:spcBef>
                        <a:spcAft>
                          <a:spcPts val="0"/>
                        </a:spcAft>
                      </a:pPr>
                      <a:r>
                        <a:rPr lang="en-US" sz="1700" b="1" dirty="0">
                          <a:effectLst/>
                          <a:latin typeface="Arial" panose="020B0604020202020204" pitchFamily="34" charset="0"/>
                          <a:ea typeface="Calibri" panose="020F0502020204030204" pitchFamily="34" charset="0"/>
                          <a:cs typeface="Arial" panose="020B0604020202020204" pitchFamily="34" charset="0"/>
                        </a:rPr>
                        <a:t>Upload window:</a:t>
                      </a:r>
                      <a:endParaRPr lang="en-US" sz="1700" dirty="0">
                        <a:effectLst/>
                        <a:latin typeface="Arial" panose="020B0604020202020204" pitchFamily="34" charset="0"/>
                        <a:ea typeface="Calibri" panose="020F0502020204030204" pitchFamily="34" charset="0"/>
                        <a:cs typeface="Arial" panose="020B0604020202020204" pitchFamily="34" charset="0"/>
                      </a:endParaRPr>
                    </a:p>
                    <a:p>
                      <a:pPr marL="0" marR="0" algn="l">
                        <a:lnSpc>
                          <a:spcPct val="107000"/>
                        </a:lnSpc>
                        <a:spcBef>
                          <a:spcPts val="0"/>
                        </a:spcBef>
                        <a:spcAft>
                          <a:spcPts val="0"/>
                        </a:spcAft>
                      </a:pPr>
                      <a:r>
                        <a:rPr lang="en-US" sz="1700" b="1" dirty="0">
                          <a:effectLst/>
                          <a:latin typeface="Arial" panose="020B0604020202020204" pitchFamily="34" charset="0"/>
                          <a:ea typeface="Calibri" panose="020F0502020204030204" pitchFamily="34" charset="0"/>
                          <a:cs typeface="Arial" panose="020B0604020202020204" pitchFamily="34" charset="0"/>
                        </a:rPr>
                        <a:t>March</a:t>
                      </a:r>
                      <a:r>
                        <a:rPr lang="en-US" sz="1700" b="1" baseline="0" dirty="0">
                          <a:effectLst/>
                          <a:latin typeface="Arial" panose="020B0604020202020204" pitchFamily="34" charset="0"/>
                          <a:ea typeface="Calibri" panose="020F0502020204030204" pitchFamily="34" charset="0"/>
                          <a:cs typeface="Arial" panose="020B0604020202020204" pitchFamily="34" charset="0"/>
                        </a:rPr>
                        <a:t> </a:t>
                      </a:r>
                      <a:r>
                        <a:rPr lang="en-US" sz="1700" b="1" baseline="0" dirty="0" smtClean="0">
                          <a:effectLst/>
                          <a:latin typeface="Arial" panose="020B0604020202020204" pitchFamily="34" charset="0"/>
                          <a:ea typeface="Calibri" panose="020F0502020204030204" pitchFamily="34" charset="0"/>
                          <a:cs typeface="Arial" panose="020B0604020202020204" pitchFamily="34" charset="0"/>
                        </a:rPr>
                        <a:t>29-June </a:t>
                      </a:r>
                      <a:r>
                        <a:rPr lang="en-US" sz="1700" b="1" baseline="0" dirty="0">
                          <a:effectLst/>
                          <a:latin typeface="Arial" panose="020B0604020202020204" pitchFamily="34" charset="0"/>
                          <a:ea typeface="Calibri" panose="020F0502020204030204" pitchFamily="34" charset="0"/>
                          <a:cs typeface="Arial" panose="020B0604020202020204" pitchFamily="34" charset="0"/>
                        </a:rPr>
                        <a:t>4, 2021</a:t>
                      </a:r>
                      <a:endParaRPr lang="en-US" sz="17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5"/>
                  </a:ext>
                </a:extLst>
              </a:tr>
              <a:tr h="231566">
                <a:tc>
                  <a:txBody>
                    <a:bodyPr/>
                    <a:lstStyle/>
                    <a:p>
                      <a:pPr marL="0" marR="0">
                        <a:lnSpc>
                          <a:spcPct val="107000"/>
                        </a:lnSpc>
                        <a:spcBef>
                          <a:spcPts val="0"/>
                        </a:spcBef>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Security</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l">
                        <a:lnSpc>
                          <a:spcPct val="107000"/>
                        </a:lnSpc>
                        <a:spcBef>
                          <a:spcPts val="0"/>
                        </a:spcBef>
                        <a:spcAft>
                          <a:spcPts val="0"/>
                        </a:spcAft>
                      </a:pPr>
                      <a:r>
                        <a:rPr lang="en-US" sz="1700" dirty="0">
                          <a:effectLst/>
                          <a:latin typeface="Arial" panose="020B0604020202020204" pitchFamily="34" charset="0"/>
                          <a:ea typeface="Calibri" panose="020F0502020204030204" pitchFamily="34" charset="0"/>
                          <a:cs typeface="Arial" panose="020B0604020202020204" pitchFamily="34" charset="0"/>
                        </a:rPr>
                        <a:t>Secure</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l">
                        <a:lnSpc>
                          <a:spcPct val="107000"/>
                        </a:lnSpc>
                        <a:spcBef>
                          <a:spcPts val="0"/>
                        </a:spcBef>
                        <a:spcAft>
                          <a:spcPts val="0"/>
                        </a:spcAft>
                      </a:pPr>
                      <a:r>
                        <a:rPr lang="en-US" sz="1700" dirty="0">
                          <a:effectLst/>
                          <a:latin typeface="Arial" panose="020B0604020202020204" pitchFamily="34" charset="0"/>
                          <a:ea typeface="Calibri" panose="020F0502020204030204" pitchFamily="34" charset="0"/>
                          <a:cs typeface="Arial" panose="020B0604020202020204" pitchFamily="34" charset="0"/>
                        </a:rPr>
                        <a:t>Non-secure</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9348920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1"/>
          <p:cNvSpPr txBox="1">
            <a:spLocks/>
          </p:cNvSpPr>
          <p:nvPr/>
        </p:nvSpPr>
        <p:spPr>
          <a:xfrm>
            <a:off x="0" y="-1"/>
            <a:ext cx="9144000" cy="1463040"/>
          </a:xfrm>
          <a:prstGeom prst="rect">
            <a:avLst/>
          </a:prstGeom>
          <a:solidFill>
            <a:srgbClr val="5B9BD5"/>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a:solidFill>
                  <a:schemeClr val="bg1"/>
                </a:solidFill>
                <a:latin typeface="Arial" panose="020B0604020202020204" pitchFamily="34" charset="0"/>
                <a:cs typeface="Arial" panose="020B0604020202020204" pitchFamily="34" charset="0"/>
              </a:rPr>
              <a:t>CTAA Description</a:t>
            </a:r>
          </a:p>
        </p:txBody>
      </p:sp>
      <p:sp>
        <p:nvSpPr>
          <p:cNvPr id="24" name="Content Placeholder 2"/>
          <p:cNvSpPr txBox="1">
            <a:spLocks/>
          </p:cNvSpPr>
          <p:nvPr/>
        </p:nvSpPr>
        <p:spPr>
          <a:xfrm>
            <a:off x="640080" y="1555872"/>
            <a:ext cx="7863840" cy="4408994"/>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nSpc>
                <a:spcPct val="120000"/>
              </a:lnSpc>
              <a:spcBef>
                <a:spcPts val="600"/>
              </a:spcBef>
              <a:tabLst>
                <a:tab pos="228600" algn="l"/>
              </a:tabLst>
            </a:pPr>
            <a:r>
              <a:rPr lang="en-US" sz="7600" dirty="0" smtClean="0">
                <a:latin typeface="Arial" panose="020B0604020202020204" pitchFamily="34" charset="0"/>
                <a:cs typeface="Arial" panose="020B0604020202020204" pitchFamily="34" charset="0"/>
              </a:rPr>
              <a:t>is </a:t>
            </a:r>
            <a:r>
              <a:rPr lang="en-US" sz="7600" dirty="0">
                <a:latin typeface="Arial" panose="020B0604020202020204" pitchFamily="34" charset="0"/>
                <a:cs typeface="Arial" panose="020B0604020202020204" pitchFamily="34" charset="0"/>
              </a:rPr>
              <a:t>aligned to the Connecticut Core Standards for math and English </a:t>
            </a:r>
            <a:r>
              <a:rPr lang="en-US" sz="7600" dirty="0" smtClean="0">
                <a:latin typeface="Arial" panose="020B0604020202020204" pitchFamily="34" charset="0"/>
                <a:cs typeface="Arial" panose="020B0604020202020204" pitchFamily="34" charset="0"/>
              </a:rPr>
              <a:t>	language </a:t>
            </a:r>
            <a:r>
              <a:rPr lang="en-US" sz="7600" dirty="0">
                <a:latin typeface="Arial" panose="020B0604020202020204" pitchFamily="34" charset="0"/>
                <a:cs typeface="Arial" panose="020B0604020202020204" pitchFamily="34" charset="0"/>
              </a:rPr>
              <a:t>arts for eligible students with significant cognitive </a:t>
            </a:r>
            <a:r>
              <a:rPr lang="en-US" sz="7600" dirty="0" smtClean="0">
                <a:latin typeface="Arial" panose="020B0604020202020204" pitchFamily="34" charset="0"/>
                <a:cs typeface="Arial" panose="020B0604020202020204" pitchFamily="34" charset="0"/>
              </a:rPr>
              <a:t>	disabilities </a:t>
            </a:r>
            <a:r>
              <a:rPr lang="en-US" sz="7600" dirty="0">
                <a:latin typeface="Arial" panose="020B0604020202020204" pitchFamily="34" charset="0"/>
                <a:cs typeface="Arial" panose="020B0604020202020204" pitchFamily="34" charset="0"/>
              </a:rPr>
              <a:t>in Grades 3-8 and 11</a:t>
            </a:r>
          </a:p>
          <a:p>
            <a:pPr marL="0">
              <a:lnSpc>
                <a:spcPct val="120000"/>
              </a:lnSpc>
              <a:spcBef>
                <a:spcPts val="600"/>
              </a:spcBef>
              <a:tabLst>
                <a:tab pos="228600" algn="l"/>
              </a:tabLst>
            </a:pPr>
            <a:r>
              <a:rPr lang="en-US" sz="7600" dirty="0">
                <a:latin typeface="Arial" panose="020B0604020202020204" pitchFamily="34" charset="0"/>
                <a:cs typeface="Arial" panose="020B0604020202020204" pitchFamily="34" charset="0"/>
              </a:rPr>
              <a:t>is a secure test accessed via an online platform during the CSDE’s </a:t>
            </a:r>
            <a:r>
              <a:rPr lang="en-US" sz="7600" dirty="0" smtClean="0">
                <a:latin typeface="Arial" panose="020B0604020202020204" pitchFamily="34" charset="0"/>
                <a:cs typeface="Arial" panose="020B0604020202020204" pitchFamily="34" charset="0"/>
              </a:rPr>
              <a:t>	testing </a:t>
            </a:r>
            <a:r>
              <a:rPr lang="en-US" sz="7600" dirty="0">
                <a:latin typeface="Arial" panose="020B0604020202020204" pitchFamily="34" charset="0"/>
                <a:cs typeface="Arial" panose="020B0604020202020204" pitchFamily="34" charset="0"/>
              </a:rPr>
              <a:t>window</a:t>
            </a:r>
          </a:p>
          <a:p>
            <a:pPr marL="0">
              <a:lnSpc>
                <a:spcPct val="120000"/>
              </a:lnSpc>
              <a:spcBef>
                <a:spcPts val="600"/>
              </a:spcBef>
              <a:tabLst>
                <a:tab pos="228600" algn="l"/>
              </a:tabLst>
            </a:pPr>
            <a:r>
              <a:rPr lang="en-US" sz="7600" dirty="0">
                <a:latin typeface="Arial" panose="020B0604020202020204" pitchFamily="34" charset="0"/>
                <a:cs typeface="Arial" panose="020B0604020202020204" pitchFamily="34" charset="0"/>
              </a:rPr>
              <a:t>is designed to promote maximum student access while maintaining </a:t>
            </a:r>
            <a:r>
              <a:rPr lang="en-US" sz="7600" dirty="0" smtClean="0">
                <a:latin typeface="Arial" panose="020B0604020202020204" pitchFamily="34" charset="0"/>
                <a:cs typeface="Arial" panose="020B0604020202020204" pitchFamily="34" charset="0"/>
              </a:rPr>
              <a:t>	the </a:t>
            </a:r>
            <a:r>
              <a:rPr lang="en-US" sz="7600" dirty="0">
                <a:latin typeface="Arial" panose="020B0604020202020204" pitchFamily="34" charset="0"/>
                <a:cs typeface="Arial" panose="020B0604020202020204" pitchFamily="34" charset="0"/>
              </a:rPr>
              <a:t>integrity of the constructs being assessed</a:t>
            </a:r>
          </a:p>
          <a:p>
            <a:pPr marL="0">
              <a:lnSpc>
                <a:spcPct val="120000"/>
              </a:lnSpc>
              <a:spcBef>
                <a:spcPts val="600"/>
              </a:spcBef>
              <a:tabLst>
                <a:tab pos="228600" algn="l"/>
              </a:tabLst>
            </a:pPr>
            <a:r>
              <a:rPr lang="en-US" sz="7600" dirty="0">
                <a:latin typeface="Arial" panose="020B0604020202020204" pitchFamily="34" charset="0"/>
                <a:cs typeface="Arial" panose="020B0604020202020204" pitchFamily="34" charset="0"/>
              </a:rPr>
              <a:t>incorporates optimal testing conditions that must be provided to all </a:t>
            </a:r>
            <a:r>
              <a:rPr lang="en-US" sz="7600" dirty="0" smtClean="0">
                <a:latin typeface="Arial" panose="020B0604020202020204" pitchFamily="34" charset="0"/>
                <a:cs typeface="Arial" panose="020B0604020202020204" pitchFamily="34" charset="0"/>
              </a:rPr>
              <a:t>	students </a:t>
            </a:r>
            <a:r>
              <a:rPr lang="en-US" sz="7600" dirty="0">
                <a:latin typeface="Arial" panose="020B0604020202020204" pitchFamily="34" charset="0"/>
                <a:cs typeface="Arial" panose="020B0604020202020204" pitchFamily="34" charset="0"/>
              </a:rPr>
              <a:t>who take the test (i.e., 1:1 test setting)</a:t>
            </a:r>
          </a:p>
          <a:p>
            <a:pPr marL="0">
              <a:lnSpc>
                <a:spcPct val="120000"/>
              </a:lnSpc>
              <a:spcBef>
                <a:spcPts val="600"/>
              </a:spcBef>
              <a:tabLst>
                <a:tab pos="228600" algn="l"/>
              </a:tabLst>
            </a:pPr>
            <a:r>
              <a:rPr lang="en-US" sz="7600" dirty="0">
                <a:latin typeface="Arial" panose="020B0604020202020204" pitchFamily="34" charset="0"/>
                <a:cs typeface="Arial" panose="020B0604020202020204" pitchFamily="34" charset="0"/>
              </a:rPr>
              <a:t>accessibility features that must be provided to students as needed </a:t>
            </a:r>
            <a:r>
              <a:rPr lang="en-US" sz="7600" dirty="0" smtClean="0">
                <a:latin typeface="Arial" panose="020B0604020202020204" pitchFamily="34" charset="0"/>
                <a:cs typeface="Arial" panose="020B0604020202020204" pitchFamily="34" charset="0"/>
              </a:rPr>
              <a:t>	(</a:t>
            </a:r>
            <a:r>
              <a:rPr lang="en-US" sz="7600" dirty="0">
                <a:latin typeface="Arial" panose="020B0604020202020204" pitchFamily="34" charset="0"/>
                <a:cs typeface="Arial" panose="020B0604020202020204" pitchFamily="34" charset="0"/>
              </a:rPr>
              <a:t>i.e</a:t>
            </a:r>
            <a:r>
              <a:rPr lang="en-US" sz="7600" dirty="0" smtClean="0">
                <a:latin typeface="Arial" panose="020B0604020202020204" pitchFamily="34" charset="0"/>
                <a:cs typeface="Arial" panose="020B0604020202020204" pitchFamily="34" charset="0"/>
              </a:rPr>
              <a:t>., </a:t>
            </a:r>
            <a:r>
              <a:rPr lang="en-US" sz="7600" dirty="0">
                <a:latin typeface="Arial" panose="020B0604020202020204" pitchFamily="34" charset="0"/>
                <a:cs typeface="Arial" panose="020B0604020202020204" pitchFamily="34" charset="0"/>
              </a:rPr>
              <a:t>human reader, scribe)</a:t>
            </a:r>
          </a:p>
          <a:p>
            <a:pPr marL="0" indent="0" fontAlgn="auto">
              <a:spcAft>
                <a:spcPts val="0"/>
              </a:spcAft>
              <a:buFont typeface="Arial" panose="020B0604020202020204" pitchFamily="34" charset="0"/>
              <a:buNone/>
            </a:pPr>
            <a:endParaRPr lang="en-US" sz="2700" dirty="0"/>
          </a:p>
        </p:txBody>
      </p:sp>
      <p:pic>
        <p:nvPicPr>
          <p:cNvPr id="2" name="Picture 1">
            <a:hlinkClick r:id="rId3"/>
          </p:cNvPr>
          <p:cNvPicPr>
            <a:picLocks noChangeAspect="1"/>
          </p:cNvPicPr>
          <p:nvPr/>
        </p:nvPicPr>
        <p:blipFill>
          <a:blip r:embed="rId4"/>
          <a:stretch>
            <a:fillRect/>
          </a:stretch>
        </p:blipFill>
        <p:spPr>
          <a:xfrm>
            <a:off x="3384739" y="5061516"/>
            <a:ext cx="1325484" cy="1509159"/>
          </a:xfrm>
          <a:prstGeom prst="rect">
            <a:avLst/>
          </a:prstGeom>
        </p:spPr>
      </p:pic>
    </p:spTree>
    <p:extLst>
      <p:ext uri="{BB962C8B-B14F-4D97-AF65-F5344CB8AC3E}">
        <p14:creationId xmlns:p14="http://schemas.microsoft.com/office/powerpoint/2010/main" val="2001705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1"/>
          <p:cNvSpPr txBox="1">
            <a:spLocks/>
          </p:cNvSpPr>
          <p:nvPr/>
        </p:nvSpPr>
        <p:spPr>
          <a:xfrm>
            <a:off x="0" y="-1"/>
            <a:ext cx="9144000" cy="1463040"/>
          </a:xfrm>
          <a:prstGeom prst="rect">
            <a:avLst/>
          </a:prstGeom>
          <a:solidFill>
            <a:srgbClr val="5B9BD5"/>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a:solidFill>
                  <a:schemeClr val="bg1"/>
                </a:solidFill>
                <a:latin typeface="Arial" panose="020B0604020202020204" pitchFamily="34" charset="0"/>
                <a:cs typeface="Arial" panose="020B0604020202020204" pitchFamily="34" charset="0"/>
              </a:rPr>
              <a:t>CTAS Description</a:t>
            </a:r>
          </a:p>
        </p:txBody>
      </p:sp>
      <p:sp>
        <p:nvSpPr>
          <p:cNvPr id="24" name="Content Placeholder 2"/>
          <p:cNvSpPr txBox="1">
            <a:spLocks/>
          </p:cNvSpPr>
          <p:nvPr/>
        </p:nvSpPr>
        <p:spPr>
          <a:xfrm>
            <a:off x="469534" y="1741434"/>
            <a:ext cx="7863840" cy="304321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en-US" sz="2200" dirty="0">
                <a:latin typeface="Arial" panose="020B0604020202020204" pitchFamily="34" charset="0"/>
                <a:cs typeface="Arial" panose="020B0604020202020204" pitchFamily="34" charset="0"/>
              </a:rPr>
              <a:t>District Administrations received paper copy CTAS test materials in the fall of 2018. These materials are to be shared among schools and teachers and used from year to year. Materials can also be downloaded and printed from the Connecticut Comprehensive Assessment Program Portal.</a:t>
            </a:r>
          </a:p>
          <a:p>
            <a:pPr marL="0" indent="0">
              <a:buNone/>
            </a:pPr>
            <a:endParaRPr lang="en-US" sz="2200" dirty="0">
              <a:latin typeface="Arial" panose="020B0604020202020204" pitchFamily="34" charset="0"/>
              <a:cs typeface="Arial" panose="020B0604020202020204" pitchFamily="34" charset="0"/>
            </a:endParaRPr>
          </a:p>
          <a:p>
            <a:pPr marL="0" indent="0" fontAlgn="auto">
              <a:spcAft>
                <a:spcPts val="0"/>
              </a:spcAft>
              <a:buFont typeface="Arial" panose="020B0604020202020204" pitchFamily="34" charset="0"/>
              <a:buNone/>
            </a:pPr>
            <a:endParaRPr lang="en-US" sz="3100" dirty="0"/>
          </a:p>
          <a:p>
            <a:pPr marL="0" indent="0" fontAlgn="auto">
              <a:spcAft>
                <a:spcPts val="0"/>
              </a:spcAft>
              <a:buFont typeface="Arial" panose="020B0604020202020204" pitchFamily="34" charset="0"/>
              <a:buNone/>
            </a:pPr>
            <a:endParaRPr lang="en-US" sz="3100" dirty="0"/>
          </a:p>
          <a:p>
            <a:pPr marL="0" indent="0" fontAlgn="auto">
              <a:spcAft>
                <a:spcPts val="0"/>
              </a:spcAft>
              <a:buFont typeface="Arial" panose="020B0604020202020204" pitchFamily="34" charset="0"/>
              <a:buNone/>
            </a:pPr>
            <a:endParaRPr lang="en-US" sz="2700" dirty="0"/>
          </a:p>
        </p:txBody>
      </p:sp>
      <p:pic>
        <p:nvPicPr>
          <p:cNvPr id="6" name="Picture 5"/>
          <p:cNvPicPr>
            <a:picLocks noChangeAspect="1"/>
          </p:cNvPicPr>
          <p:nvPr/>
        </p:nvPicPr>
        <p:blipFill>
          <a:blip r:embed="rId3"/>
          <a:stretch>
            <a:fillRect/>
          </a:stretch>
        </p:blipFill>
        <p:spPr>
          <a:xfrm>
            <a:off x="3529261" y="4377011"/>
            <a:ext cx="1362464" cy="1627252"/>
          </a:xfrm>
          <a:prstGeom prst="rect">
            <a:avLst/>
          </a:prstGeom>
          <a:ln w="25400">
            <a:solidFill>
              <a:srgbClr val="FFC000"/>
            </a:solidFill>
          </a:ln>
        </p:spPr>
      </p:pic>
    </p:spTree>
    <p:extLst>
      <p:ext uri="{BB962C8B-B14F-4D97-AF65-F5344CB8AC3E}">
        <p14:creationId xmlns:p14="http://schemas.microsoft.com/office/powerpoint/2010/main" val="16009521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1"/>
          <p:cNvSpPr txBox="1">
            <a:spLocks/>
          </p:cNvSpPr>
          <p:nvPr/>
        </p:nvSpPr>
        <p:spPr>
          <a:xfrm>
            <a:off x="0" y="-1"/>
            <a:ext cx="9144000" cy="1463040"/>
          </a:xfrm>
          <a:prstGeom prst="rect">
            <a:avLst/>
          </a:prstGeom>
          <a:solidFill>
            <a:srgbClr val="5B9BD5"/>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a:solidFill>
                  <a:schemeClr val="bg1"/>
                </a:solidFill>
                <a:latin typeface="Arial" panose="020B0604020202020204" pitchFamily="34" charset="0"/>
                <a:cs typeface="Arial" panose="020B0604020202020204" pitchFamily="34" charset="0"/>
              </a:rPr>
              <a:t>CTAS Description</a:t>
            </a:r>
          </a:p>
        </p:txBody>
      </p:sp>
      <p:sp>
        <p:nvSpPr>
          <p:cNvPr id="24" name="Content Placeholder 2"/>
          <p:cNvSpPr txBox="1">
            <a:spLocks/>
          </p:cNvSpPr>
          <p:nvPr/>
        </p:nvSpPr>
        <p:spPr>
          <a:xfrm>
            <a:off x="640080" y="1529205"/>
            <a:ext cx="7863840" cy="431912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0"/>
              </a:spcAft>
              <a:buNone/>
            </a:pPr>
            <a:r>
              <a:rPr lang="en-US" sz="2000" dirty="0">
                <a:latin typeface="Arial" panose="020B0604020202020204" pitchFamily="34" charset="0"/>
                <a:cs typeface="Arial" panose="020B0604020202020204" pitchFamily="34" charset="0"/>
              </a:rPr>
              <a:t>Each grade-specific CTAS set contains:</a:t>
            </a:r>
          </a:p>
          <a:p>
            <a:pPr marL="457200" lvl="1">
              <a:lnSpc>
                <a:spcPct val="100000"/>
              </a:lnSpc>
              <a:spcBef>
                <a:spcPts val="0"/>
              </a:spcBef>
              <a:spcAft>
                <a:spcPts val="0"/>
              </a:spcAft>
            </a:pPr>
            <a:r>
              <a:rPr lang="en-US" sz="2000" b="1" dirty="0">
                <a:latin typeface="Arial" panose="020B0604020202020204" pitchFamily="34" charset="0"/>
                <a:cs typeface="Arial" panose="020B0604020202020204" pitchFamily="34" charset="0"/>
              </a:rPr>
              <a:t>Performance Tasks</a:t>
            </a:r>
            <a:r>
              <a:rPr lang="en-US" sz="2000" dirty="0">
                <a:latin typeface="Arial" panose="020B0604020202020204" pitchFamily="34" charset="0"/>
                <a:cs typeface="Arial" panose="020B0604020202020204" pitchFamily="34" charset="0"/>
              </a:rPr>
              <a:t>, which include:</a:t>
            </a:r>
          </a:p>
          <a:p>
            <a:pPr marL="914400" lvl="3">
              <a:lnSpc>
                <a:spcPct val="100000"/>
              </a:lnSpc>
              <a:spcBef>
                <a:spcPts val="0"/>
              </a:spcBef>
              <a:spcAft>
                <a:spcPts val="0"/>
              </a:spcAft>
              <a:buFont typeface="Courier New" panose="02070309020205020404" pitchFamily="49" charset="0"/>
              <a:buChar char="o"/>
            </a:pPr>
            <a:r>
              <a:rPr lang="en-US" sz="2000" dirty="0">
                <a:latin typeface="Arial" panose="020B0604020202020204" pitchFamily="34" charset="0"/>
                <a:cs typeface="Arial" panose="020B0604020202020204" pitchFamily="34" charset="0"/>
              </a:rPr>
              <a:t>a guiding question and a general overview of the task</a:t>
            </a:r>
          </a:p>
          <a:p>
            <a:pPr marL="914400" lvl="3">
              <a:lnSpc>
                <a:spcPct val="100000"/>
              </a:lnSpc>
              <a:spcBef>
                <a:spcPts val="0"/>
              </a:spcBef>
              <a:spcAft>
                <a:spcPts val="0"/>
              </a:spcAft>
              <a:buFont typeface="Courier New" panose="02070309020205020404" pitchFamily="49" charset="0"/>
              <a:buChar char="o"/>
            </a:pPr>
            <a:r>
              <a:rPr lang="en-US" sz="2000" dirty="0">
                <a:latin typeface="Arial" panose="020B0604020202020204" pitchFamily="34" charset="0"/>
                <a:cs typeface="Arial" panose="020B0604020202020204" pitchFamily="34" charset="0"/>
              </a:rPr>
              <a:t>a list of materials needed</a:t>
            </a:r>
          </a:p>
          <a:p>
            <a:pPr marL="914400" lvl="3">
              <a:lnSpc>
                <a:spcPct val="100000"/>
              </a:lnSpc>
              <a:spcBef>
                <a:spcPts val="0"/>
              </a:spcBef>
              <a:spcAft>
                <a:spcPts val="0"/>
              </a:spcAft>
              <a:buFont typeface="Courier New" panose="02070309020205020404" pitchFamily="49" charset="0"/>
              <a:buChar char="o"/>
            </a:pPr>
            <a:r>
              <a:rPr lang="en-US" sz="2000" dirty="0">
                <a:latin typeface="Arial" panose="020B0604020202020204" pitchFamily="34" charset="0"/>
                <a:cs typeface="Arial" panose="020B0604020202020204" pitchFamily="34" charset="0"/>
              </a:rPr>
              <a:t>instructions for preparing materials</a:t>
            </a:r>
          </a:p>
          <a:p>
            <a:pPr marL="914400" lvl="3">
              <a:lnSpc>
                <a:spcPct val="100000"/>
              </a:lnSpc>
              <a:spcBef>
                <a:spcPts val="0"/>
              </a:spcBef>
              <a:spcAft>
                <a:spcPts val="0"/>
              </a:spcAft>
              <a:buFont typeface="Courier New" panose="02070309020205020404" pitchFamily="49" charset="0"/>
              <a:buChar char="o"/>
            </a:pPr>
            <a:r>
              <a:rPr lang="en-US" sz="2000" dirty="0">
                <a:latin typeface="Arial" panose="020B0604020202020204" pitchFamily="34" charset="0"/>
                <a:cs typeface="Arial" panose="020B0604020202020204" pitchFamily="34" charset="0"/>
              </a:rPr>
              <a:t>step-by-step activities with built-in script and scaffolding for TEAs</a:t>
            </a:r>
          </a:p>
          <a:p>
            <a:pPr marL="914400" lvl="3">
              <a:lnSpc>
                <a:spcPct val="100000"/>
              </a:lnSpc>
              <a:spcBef>
                <a:spcPts val="0"/>
              </a:spcBef>
              <a:spcAft>
                <a:spcPts val="0"/>
              </a:spcAft>
              <a:buFont typeface="Courier New" panose="02070309020205020404" pitchFamily="49" charset="0"/>
              <a:buChar char="o"/>
            </a:pPr>
            <a:r>
              <a:rPr lang="en-US" sz="2000" dirty="0">
                <a:latin typeface="Arial" panose="020B0604020202020204" pitchFamily="34" charset="0"/>
                <a:cs typeface="Arial" panose="020B0604020202020204" pitchFamily="34" charset="0"/>
              </a:rPr>
              <a:t>scoring guidance</a:t>
            </a:r>
          </a:p>
          <a:p>
            <a:pPr marL="457200" lvl="1">
              <a:lnSpc>
                <a:spcPct val="100000"/>
              </a:lnSpc>
              <a:spcBef>
                <a:spcPts val="0"/>
              </a:spcBef>
              <a:spcAft>
                <a:spcPts val="0"/>
              </a:spcAft>
            </a:pPr>
            <a:r>
              <a:rPr lang="en-US" sz="2000" b="1" dirty="0">
                <a:latin typeface="Arial" panose="020B0604020202020204" pitchFamily="34" charset="0"/>
                <a:cs typeface="Arial" panose="020B0604020202020204" pitchFamily="34" charset="0"/>
              </a:rPr>
              <a:t>Resource Packets</a:t>
            </a:r>
            <a:r>
              <a:rPr lang="en-US" sz="2000" dirty="0">
                <a:latin typeface="Arial" panose="020B0604020202020204" pitchFamily="34" charset="0"/>
                <a:cs typeface="Arial" panose="020B0604020202020204" pitchFamily="34" charset="0"/>
              </a:rPr>
              <a:t>, which are specific to each Performance Task, and include materials such as posters, graphs, sentence strips</a:t>
            </a:r>
          </a:p>
          <a:p>
            <a:pPr marL="457200" lvl="1">
              <a:lnSpc>
                <a:spcPct val="100000"/>
              </a:lnSpc>
              <a:spcBef>
                <a:spcPts val="0"/>
              </a:spcBef>
              <a:spcAft>
                <a:spcPts val="0"/>
              </a:spcAft>
            </a:pPr>
            <a:r>
              <a:rPr lang="en-US" sz="2000" b="1" dirty="0">
                <a:latin typeface="Arial" panose="020B0604020202020204" pitchFamily="34" charset="0"/>
                <a:cs typeface="Arial" panose="020B0604020202020204" pitchFamily="34" charset="0"/>
              </a:rPr>
              <a:t>Student Score Worksheet</a:t>
            </a:r>
            <a:r>
              <a:rPr lang="en-US" sz="2000" dirty="0">
                <a:latin typeface="Arial" panose="020B0604020202020204" pitchFamily="34" charset="0"/>
                <a:cs typeface="Arial" panose="020B0604020202020204" pitchFamily="34" charset="0"/>
              </a:rPr>
              <a:t>, which is to be completed in hardcopy and then submitted through the Data Entry Interface (DEI) during the testing window of March 29, </a:t>
            </a:r>
            <a:r>
              <a:rPr lang="en-US" sz="2000" dirty="0" smtClean="0">
                <a:latin typeface="Arial" panose="020B0604020202020204" pitchFamily="34" charset="0"/>
                <a:cs typeface="Arial" panose="020B0604020202020204" pitchFamily="34" charset="0"/>
              </a:rPr>
              <a:t>2021-June </a:t>
            </a:r>
            <a:r>
              <a:rPr lang="en-US" sz="2000" dirty="0">
                <a:latin typeface="Arial" panose="020B0604020202020204" pitchFamily="34" charset="0"/>
                <a:cs typeface="Arial" panose="020B0604020202020204" pitchFamily="34" charset="0"/>
              </a:rPr>
              <a:t>4, 2021</a:t>
            </a:r>
          </a:p>
          <a:p>
            <a:pPr marL="457200" lvl="1" indent="0">
              <a:lnSpc>
                <a:spcPct val="100000"/>
              </a:lnSpc>
              <a:spcBef>
                <a:spcPts val="0"/>
              </a:spcBef>
              <a:spcAft>
                <a:spcPts val="0"/>
              </a:spcAft>
              <a:buNone/>
            </a:pPr>
            <a:endParaRPr lang="en-US" sz="2100" dirty="0">
              <a:latin typeface="Arial" panose="020B0604020202020204" pitchFamily="34" charset="0"/>
              <a:cs typeface="Arial" panose="020B0604020202020204" pitchFamily="34" charset="0"/>
            </a:endParaRPr>
          </a:p>
          <a:p>
            <a:pPr marL="0" indent="0" fontAlgn="auto">
              <a:lnSpc>
                <a:spcPct val="100000"/>
              </a:lnSpc>
              <a:spcBef>
                <a:spcPts val="0"/>
              </a:spcBef>
              <a:spcAft>
                <a:spcPts val="0"/>
              </a:spcAft>
              <a:buFont typeface="Arial" panose="020B0604020202020204" pitchFamily="34" charset="0"/>
              <a:buNone/>
            </a:pPr>
            <a:endParaRPr lang="en-US" sz="2200" dirty="0">
              <a:latin typeface="Arial" panose="020B0604020202020204" pitchFamily="34" charset="0"/>
              <a:cs typeface="Arial" panose="020B0604020202020204" pitchFamily="34" charset="0"/>
            </a:endParaRPr>
          </a:p>
          <a:p>
            <a:pPr marL="0" indent="0" fontAlgn="auto">
              <a:lnSpc>
                <a:spcPct val="100000"/>
              </a:lnSpc>
              <a:spcBef>
                <a:spcPts val="0"/>
              </a:spcBef>
              <a:spcAft>
                <a:spcPts val="0"/>
              </a:spcAft>
              <a:buFont typeface="Arial" panose="020B0604020202020204" pitchFamily="34" charset="0"/>
              <a:buNone/>
            </a:pPr>
            <a:endParaRPr lang="en-US" sz="2200" dirty="0">
              <a:latin typeface="Arial" panose="020B0604020202020204" pitchFamily="34" charset="0"/>
              <a:cs typeface="Arial" panose="020B0604020202020204" pitchFamily="34" charset="0"/>
            </a:endParaRPr>
          </a:p>
          <a:p>
            <a:pPr marL="0" indent="0" fontAlgn="auto">
              <a:lnSpc>
                <a:spcPct val="100000"/>
              </a:lnSpc>
              <a:spcBef>
                <a:spcPts val="0"/>
              </a:spcBef>
              <a:spcAft>
                <a:spcPts val="0"/>
              </a:spcAft>
              <a:buFont typeface="Arial" panose="020B0604020202020204" pitchFamily="34" charset="0"/>
              <a:buNone/>
            </a:pPr>
            <a:endParaRPr lang="en-US" sz="22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7385699" y="465949"/>
            <a:ext cx="1258572" cy="1630687"/>
          </a:xfrm>
          <a:prstGeom prst="rect">
            <a:avLst/>
          </a:prstGeom>
          <a:ln w="25400">
            <a:solidFill>
              <a:srgbClr val="FFC000"/>
            </a:solidFill>
          </a:ln>
        </p:spPr>
      </p:pic>
    </p:spTree>
    <p:extLst>
      <p:ext uri="{BB962C8B-B14F-4D97-AF65-F5344CB8AC3E}">
        <p14:creationId xmlns:p14="http://schemas.microsoft.com/office/powerpoint/2010/main" val="37902944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1463040"/>
          </a:xfrm>
          <a:solidFill>
            <a:srgbClr val="5B9BD5"/>
          </a:solidFill>
        </p:spPr>
        <p:txBody>
          <a:bodyPr>
            <a:noAutofit/>
          </a:bodyPr>
          <a:lstStyle/>
          <a:p>
            <a:pPr algn="ctr"/>
            <a:r>
              <a:rPr lang="en-US" sz="3600" b="1" dirty="0">
                <a:solidFill>
                  <a:schemeClr val="bg1"/>
                </a:solidFill>
              </a:rPr>
              <a:t>Data Entry Interface (DEI)</a:t>
            </a:r>
          </a:p>
        </p:txBody>
      </p:sp>
      <p:sp>
        <p:nvSpPr>
          <p:cNvPr id="6" name="Rectangle 5">
            <a:extLst>
              <a:ext uri="{FF2B5EF4-FFF2-40B4-BE49-F238E27FC236}">
                <a16:creationId xmlns:a16="http://schemas.microsoft.com/office/drawing/2014/main" id="{E157F1B6-09DD-49B6-9521-CF1440F42AF3}"/>
              </a:ext>
            </a:extLst>
          </p:cNvPr>
          <p:cNvSpPr/>
          <p:nvPr/>
        </p:nvSpPr>
        <p:spPr>
          <a:xfrm>
            <a:off x="626364" y="1463040"/>
            <a:ext cx="7891272" cy="4524315"/>
          </a:xfrm>
          <a:prstGeom prst="rect">
            <a:avLst/>
          </a:prstGeom>
        </p:spPr>
        <p:txBody>
          <a:bodyPr wrap="square">
            <a:spAutoFit/>
          </a:bodyPr>
          <a:lstStyle/>
          <a:p>
            <a:pPr marR="0" lvl="0" algn="l" defTabSz="914400" rtl="0" eaLnBrk="1" fontAlgn="base" latinLnBrk="0" hangingPunct="1">
              <a:lnSpc>
                <a:spcPct val="100000"/>
              </a:lnSpc>
              <a:spcBef>
                <a:spcPct val="0"/>
              </a:spcBef>
              <a:spcAft>
                <a:spcPct val="0"/>
              </a:spcAft>
              <a:buSzTx/>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There</a:t>
            </a:r>
            <a:r>
              <a:rPr kumimoji="0" lang="en-US" sz="2400" b="0" i="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 are certain instructions for the submission of tests using the Data Entry Interface. Refer to the </a:t>
            </a:r>
            <a:r>
              <a:rPr kumimoji="0" lang="en-US" sz="2400" b="0" i="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hlinkClick r:id="rId3"/>
              </a:rPr>
              <a:t>How to Access the Data Entry Interface</a:t>
            </a:r>
            <a:r>
              <a:rPr kumimoji="0" lang="en-US" sz="2400" b="0" i="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 brochure for details. </a:t>
            </a:r>
          </a:p>
          <a:p>
            <a:pPr marR="0" lvl="0" algn="l" defTabSz="914400" rtl="0" eaLnBrk="1" fontAlgn="base" latinLnBrk="0" hangingPunct="1">
              <a:lnSpc>
                <a:spcPct val="100000"/>
              </a:lnSpc>
              <a:spcBef>
                <a:spcPct val="0"/>
              </a:spcBef>
              <a:spcAft>
                <a:spcPct val="0"/>
              </a:spcAft>
              <a:buSzTx/>
              <a:tabLst/>
              <a:defRPr/>
            </a:pPr>
            <a:endParaRPr lang="en-US" sz="2400" dirty="0">
              <a:solidFill>
                <a:srgbClr val="000000"/>
              </a:solidFill>
              <a:latin typeface="Arial" panose="020B0604020202020204" pitchFamily="34" charset="0"/>
              <a:cs typeface="Arial" panose="020B0604020202020204" pitchFamily="34" charset="0"/>
            </a:endParaRPr>
          </a:p>
          <a:p>
            <a:pPr marR="0" lvl="0" algn="l" defTabSz="914400" rtl="0" eaLnBrk="1" fontAlgn="base" latinLnBrk="0" hangingPunct="1">
              <a:lnSpc>
                <a:spcPct val="100000"/>
              </a:lnSpc>
              <a:spcBef>
                <a:spcPct val="0"/>
              </a:spcBef>
              <a:spcAft>
                <a:spcPct val="0"/>
              </a:spcAft>
              <a:buSzTx/>
              <a:tabLst/>
              <a:defRPr/>
            </a:pPr>
            <a:r>
              <a:rPr kumimoji="0" lang="en-US" sz="2400" b="0" i="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This system is</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is used for the following assessments:</a:t>
            </a:r>
          </a:p>
          <a:p>
            <a:pPr marL="457200" marR="0" lvl="0" indent="-457200" algn="l" defTabSz="914400" rtl="0" eaLnBrk="1" fontAlgn="base" latinLnBrk="0" hangingPunct="1">
              <a:lnSpc>
                <a:spcPct val="100000"/>
              </a:lnSpc>
              <a:spcBef>
                <a:spcPct val="0"/>
              </a:spcBef>
              <a:spcAft>
                <a:spcPct val="0"/>
              </a:spcAft>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914400" marR="0" lvl="1" indent="-457200" algn="l" defTabSz="914400" rtl="0" eaLnBrk="1" fontAlgn="base" latinLnBrk="0" hangingPunct="1">
              <a:lnSpc>
                <a:spcPct val="100000"/>
              </a:lnSpc>
              <a:spcBef>
                <a:spcPct val="0"/>
              </a:spcBef>
              <a:spcAft>
                <a:spcPct val="0"/>
              </a:spcAft>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Submitting the</a:t>
            </a:r>
            <a:r>
              <a:rPr kumimoji="0" lang="en-US" sz="2400" b="0" i="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Connecticut</a:t>
            </a:r>
            <a:r>
              <a:rPr kumimoji="0" lang="en-US" sz="2400" b="0" i="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 Alternate</a:t>
            </a:r>
            <a:r>
              <a:rPr lang="en-US" sz="2400" dirty="0">
                <a:solidFill>
                  <a:srgbClr val="000000"/>
                </a:solidFill>
                <a:latin typeface="Arial" panose="020B0604020202020204" pitchFamily="34" charset="0"/>
                <a:cs typeface="Arial" panose="020B0604020202020204" pitchFamily="34" charset="0"/>
              </a:rPr>
              <a:t> Assessment Eligibility Form</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914400" marR="0" lvl="1" indent="-457200" algn="l" defTabSz="914400" rtl="0" eaLnBrk="1" fontAlgn="base" latinLnBrk="0" hangingPunct="1">
              <a:lnSpc>
                <a:spcPct val="100000"/>
              </a:lnSpc>
              <a:spcBef>
                <a:spcPct val="0"/>
              </a:spcBef>
              <a:spcAft>
                <a:spcPct val="0"/>
              </a:spcAft>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Submitting the CTAS Student Score Worksheet</a:t>
            </a:r>
          </a:p>
          <a:p>
            <a:pPr marL="914400" marR="0" lvl="1" indent="-457200" algn="l" defTabSz="914400" rtl="0" eaLnBrk="1" fontAlgn="base" latinLnBrk="0" hangingPunct="1">
              <a:lnSpc>
                <a:spcPct val="100000"/>
              </a:lnSpc>
              <a:spcBef>
                <a:spcPct val="0"/>
              </a:spcBef>
              <a:spcAft>
                <a:spcPct val="0"/>
              </a:spcAft>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Smarter Balanced paper tests (Large Print and Braille)</a:t>
            </a:r>
          </a:p>
          <a:p>
            <a:pPr marL="914400" marR="0" lvl="1" indent="-457200" algn="l" defTabSz="914400" rtl="0" eaLnBrk="1" fontAlgn="base" latinLnBrk="0" hangingPunct="1">
              <a:lnSpc>
                <a:spcPct val="100000"/>
              </a:lnSpc>
              <a:spcBef>
                <a:spcPct val="0"/>
              </a:spcBef>
              <a:spcAft>
                <a:spcPct val="0"/>
              </a:spcAft>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NGSS paper tests (Large Print and Braille)</a:t>
            </a:r>
          </a:p>
        </p:txBody>
      </p:sp>
    </p:spTree>
    <p:extLst>
      <p:ext uri="{BB962C8B-B14F-4D97-AF65-F5344CB8AC3E}">
        <p14:creationId xmlns:p14="http://schemas.microsoft.com/office/powerpoint/2010/main" val="9616369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1371600"/>
          </a:xfrm>
          <a:solidFill>
            <a:srgbClr val="5B9BD5"/>
          </a:solidFill>
        </p:spPr>
        <p:txBody>
          <a:bodyPr>
            <a:noAutofit/>
          </a:bodyPr>
          <a:lstStyle/>
          <a:p>
            <a:pPr algn="ctr"/>
            <a:r>
              <a:rPr lang="en-US" sz="3600" b="1" dirty="0">
                <a:solidFill>
                  <a:schemeClr val="bg1"/>
                </a:solidFill>
              </a:rPr>
              <a:t>Data Entry Interface (DEI)</a:t>
            </a:r>
          </a:p>
        </p:txBody>
      </p:sp>
      <p:sp>
        <p:nvSpPr>
          <p:cNvPr id="7" name="Rectangle 6">
            <a:extLst>
              <a:ext uri="{FF2B5EF4-FFF2-40B4-BE49-F238E27FC236}">
                <a16:creationId xmlns:a16="http://schemas.microsoft.com/office/drawing/2014/main" id="{6661BB7D-F80F-4AD2-BF61-9863CFADA1F6}"/>
              </a:ext>
            </a:extLst>
          </p:cNvPr>
          <p:cNvSpPr/>
          <p:nvPr/>
        </p:nvSpPr>
        <p:spPr>
          <a:xfrm>
            <a:off x="491479" y="1481907"/>
            <a:ext cx="7891272" cy="4801314"/>
          </a:xfrm>
          <a:prstGeom prst="rect">
            <a:avLst/>
          </a:prstGeom>
        </p:spPr>
        <p:txBody>
          <a:bodyPr wrap="square">
            <a:spAutoFit/>
          </a:bodyPr>
          <a:lstStyle/>
          <a:p>
            <a:pPr marL="457200" marR="0" lvl="0" indent="-457200" algn="l" defTabSz="914400" rtl="0" eaLnBrk="1" fontAlgn="base" latinLnBrk="0" hangingPunct="1">
              <a:lnSpc>
                <a:spcPct val="100000"/>
              </a:lnSpc>
              <a:spcBef>
                <a:spcPts val="600"/>
              </a:spcBef>
              <a:spcAft>
                <a:spcPct val="0"/>
              </a:spcAft>
              <a:buSzTx/>
              <a:buFont typeface="Arial" charset="0"/>
              <a:buChar char="•"/>
              <a:tabLst/>
              <a:defRPr/>
            </a:pPr>
            <a:r>
              <a:rPr kumimoji="0" lang="en-US" sz="2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The DEI can be accessed via the portal under the Smarter Balanced, NGSS or Alternate Assessment program cards. </a:t>
            </a:r>
          </a:p>
          <a:p>
            <a:pPr marL="457200" marR="0" lvl="0" indent="-457200" algn="l" defTabSz="914400" rtl="0" eaLnBrk="1" fontAlgn="base" latinLnBrk="0" hangingPunct="1">
              <a:lnSpc>
                <a:spcPct val="100000"/>
              </a:lnSpc>
              <a:spcBef>
                <a:spcPts val="600"/>
              </a:spcBef>
              <a:spcAft>
                <a:spcPct val="0"/>
              </a:spcAft>
              <a:buSzTx/>
              <a:buFont typeface="Arial" charset="0"/>
              <a:buChar char="•"/>
              <a:tabLst/>
              <a:defRPr/>
            </a:pPr>
            <a:r>
              <a:rPr lang="en-US" sz="2200" dirty="0">
                <a:latin typeface="Arial" panose="020B0604020202020204" pitchFamily="34" charset="0"/>
                <a:cs typeface="Arial" panose="020B0604020202020204" pitchFamily="34" charset="0"/>
              </a:rPr>
              <a:t>Trained</a:t>
            </a:r>
            <a:r>
              <a:rPr lang="en-US" sz="2200" dirty="0">
                <a:solidFill>
                  <a:srgbClr val="FF0000"/>
                </a:solidFill>
                <a:latin typeface="Arial" panose="020B0604020202020204" pitchFamily="34" charset="0"/>
                <a:cs typeface="Arial" panose="020B0604020202020204" pitchFamily="34" charset="0"/>
              </a:rPr>
              <a:t> </a:t>
            </a:r>
            <a:r>
              <a:rPr lang="en-US" sz="2200" dirty="0">
                <a:solidFill>
                  <a:srgbClr val="000000"/>
                </a:solidFill>
                <a:latin typeface="Arial" panose="020B0604020202020204" pitchFamily="34" charset="0"/>
                <a:cs typeface="Arial" panose="020B0604020202020204" pitchFamily="34" charset="0"/>
              </a:rPr>
              <a:t>t</a:t>
            </a:r>
            <a:r>
              <a:rPr kumimoji="0" lang="en-US" sz="2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eachers must use the DEI to complete the Alternate Assessment Eligibility Form and CTAS Student</a:t>
            </a:r>
            <a:r>
              <a:rPr kumimoji="0" lang="en-US" sz="2200" b="0" i="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 Score Worksheet</a:t>
            </a:r>
            <a:r>
              <a:rPr kumimoji="0" lang="en-US" sz="22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a:t>
            </a:r>
            <a:endParaRPr kumimoji="0" lang="en-US" sz="2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457200" marR="0" lvl="0" indent="-457200" algn="l" defTabSz="914400" rtl="0" eaLnBrk="1" fontAlgn="base" latinLnBrk="0" hangingPunct="1">
              <a:lnSpc>
                <a:spcPct val="100000"/>
              </a:lnSpc>
              <a:spcBef>
                <a:spcPts val="600"/>
              </a:spcBef>
              <a:spcAft>
                <a:spcPct val="0"/>
              </a:spcAft>
              <a:buSzTx/>
              <a:buFont typeface="Arial" charset="0"/>
              <a:buChar char="•"/>
              <a:tabLst/>
              <a:defRPr/>
            </a:pPr>
            <a:r>
              <a:rPr kumimoji="0" lang="en-US" sz="2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For students who take the paper Braille and Large Print Smarter Balanced and NGSS, teacher must transcribe students responses from these booklets into the DEI. </a:t>
            </a:r>
          </a:p>
          <a:p>
            <a:pPr marL="457200" marR="0" lvl="0" indent="-457200" algn="l" defTabSz="914400" rtl="0" eaLnBrk="1" fontAlgn="base" latinLnBrk="0" hangingPunct="1">
              <a:lnSpc>
                <a:spcPct val="100000"/>
              </a:lnSpc>
              <a:spcBef>
                <a:spcPts val="600"/>
              </a:spcBef>
              <a:spcAft>
                <a:spcPct val="0"/>
              </a:spcAft>
              <a:buSzTx/>
              <a:buFont typeface="Arial" charset="0"/>
              <a:buChar char="•"/>
              <a:tabLst/>
              <a:defRPr/>
            </a:pPr>
            <a:r>
              <a:rPr kumimoji="0" lang="en-US" sz="2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The DEI does not require the secure browser.  Users can access the DEI using most internet browsers (Chrome, Firefox, etc</a:t>
            </a:r>
            <a:r>
              <a:rPr kumimoji="0" lang="en-US" sz="22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a:t>
            </a:r>
            <a:endParaRPr lang="en-US" sz="2200" dirty="0">
              <a:solidFill>
                <a:srgbClr val="000000"/>
              </a:solidFill>
              <a:latin typeface="Arial" panose="020B0604020202020204" pitchFamily="34" charset="0"/>
              <a:cs typeface="Arial" panose="020B0604020202020204" pitchFamily="34" charset="0"/>
            </a:endParaRPr>
          </a:p>
          <a:p>
            <a:pPr marL="457200" marR="0" lvl="0" indent="-457200" algn="l" defTabSz="914400" rtl="0" eaLnBrk="1" fontAlgn="base" latinLnBrk="0" hangingPunct="1">
              <a:lnSpc>
                <a:spcPct val="100000"/>
              </a:lnSpc>
              <a:spcBef>
                <a:spcPts val="600"/>
              </a:spcBef>
              <a:spcAft>
                <a:spcPct val="0"/>
              </a:spcAft>
              <a:buSzTx/>
              <a:buFont typeface="Arial" charset="0"/>
              <a:buChar char="•"/>
              <a:tabLst/>
              <a:defRPr/>
            </a:pPr>
            <a:r>
              <a:rPr kumimoji="0" lang="en-US" sz="2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All secure paper materials must be returned to Measurement Incorporated (MI) by the end of the window. </a:t>
            </a:r>
          </a:p>
        </p:txBody>
      </p:sp>
    </p:spTree>
    <p:extLst>
      <p:ext uri="{BB962C8B-B14F-4D97-AF65-F5344CB8AC3E}">
        <p14:creationId xmlns:p14="http://schemas.microsoft.com/office/powerpoint/2010/main" val="16681690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371600"/>
          </a:xfrm>
          <a:prstGeom prst="rect">
            <a:avLst/>
          </a:prstGeom>
          <a:solidFill>
            <a:srgbClr val="5B9BD5"/>
          </a:solidFill>
        </p:spPr>
        <p:txBody>
          <a:bodyPr>
            <a:noAutofit/>
          </a:bodyPr>
          <a:lstStyle/>
          <a:p>
            <a:pPr algn="ctr"/>
            <a:r>
              <a:rPr lang="en-US" sz="3600" b="1" dirty="0">
                <a:solidFill>
                  <a:schemeClr val="bg1"/>
                </a:solidFill>
              </a:rPr>
              <a:t>Alternate Assessment System Training Requirements</a:t>
            </a:r>
          </a:p>
        </p:txBody>
      </p:sp>
      <p:sp>
        <p:nvSpPr>
          <p:cNvPr id="5" name="Text Placeholder 4"/>
          <p:cNvSpPr>
            <a:spLocks noGrp="1"/>
          </p:cNvSpPr>
          <p:nvPr>
            <p:ph idx="4294967295"/>
          </p:nvPr>
        </p:nvSpPr>
        <p:spPr>
          <a:xfrm>
            <a:off x="226615" y="1567199"/>
            <a:ext cx="3781860" cy="4270076"/>
          </a:xfrm>
          <a:prstGeom prst="rect">
            <a:avLst/>
          </a:prstGeom>
          <a:ln w="12700" cmpd="sng">
            <a:solidFill>
              <a:schemeClr val="tx1"/>
            </a:solidFill>
          </a:ln>
        </p:spPr>
        <p:txBody>
          <a:bodyPr>
            <a:noAutofit/>
          </a:bodyPr>
          <a:lstStyle/>
          <a:p>
            <a:pPr>
              <a:lnSpc>
                <a:spcPct val="120000"/>
              </a:lnSpc>
              <a:spcBef>
                <a:spcPts val="0"/>
              </a:spcBef>
              <a:spcAft>
                <a:spcPts val="600"/>
              </a:spcAft>
            </a:pPr>
            <a:r>
              <a:rPr lang="en-US" sz="1800" dirty="0" smtClean="0">
                <a:cs typeface="Arial" panose="020B0604020202020204" pitchFamily="34" charset="0"/>
              </a:rPr>
              <a:t>Connecticut </a:t>
            </a:r>
            <a:r>
              <a:rPr lang="en-US" sz="1800" dirty="0">
                <a:cs typeface="Arial" panose="020B0604020202020204" pitchFamily="34" charset="0"/>
              </a:rPr>
              <a:t>Alternate Assessment Training must be completed </a:t>
            </a:r>
            <a:r>
              <a:rPr lang="en-US" sz="1800" b="1" dirty="0">
                <a:cs typeface="Arial" panose="020B0604020202020204" pitchFamily="34" charset="0"/>
              </a:rPr>
              <a:t>annually by certified teachers administering the alternate (TEAs).</a:t>
            </a:r>
          </a:p>
          <a:p>
            <a:pPr>
              <a:lnSpc>
                <a:spcPct val="120000"/>
              </a:lnSpc>
              <a:spcBef>
                <a:spcPts val="0"/>
              </a:spcBef>
              <a:spcAft>
                <a:spcPts val="600"/>
              </a:spcAft>
            </a:pPr>
            <a:r>
              <a:rPr lang="en-US" sz="1800" dirty="0">
                <a:cs typeface="Arial" panose="020B0604020202020204" pitchFamily="34" charset="0"/>
              </a:rPr>
              <a:t>Training is online and available on the </a:t>
            </a:r>
            <a:r>
              <a:rPr lang="en-US" sz="1800" dirty="0">
                <a:cs typeface="Arial" panose="020B0604020202020204" pitchFamily="34" charset="0"/>
                <a:hlinkClick r:id="rId3"/>
              </a:rPr>
              <a:t>Alternate Assessment Card</a:t>
            </a:r>
            <a:r>
              <a:rPr lang="en-US" sz="1800" dirty="0">
                <a:cs typeface="Arial" panose="020B0604020202020204" pitchFamily="34" charset="0"/>
              </a:rPr>
              <a:t> on the portal.</a:t>
            </a:r>
          </a:p>
          <a:p>
            <a:pPr>
              <a:lnSpc>
                <a:spcPct val="120000"/>
              </a:lnSpc>
              <a:spcBef>
                <a:spcPts val="0"/>
              </a:spcBef>
            </a:pPr>
            <a:r>
              <a:rPr lang="en-US" sz="1800" dirty="0">
                <a:cs typeface="Arial" panose="020B0604020202020204" pitchFamily="34" charset="0"/>
              </a:rPr>
              <a:t>TEAs must complete and pass the end-of-training quiz with a score of at least 80 percent or better. </a:t>
            </a:r>
            <a:endParaRPr lang="en-US" sz="1800" dirty="0">
              <a:cs typeface="Arial" panose="020B0604020202020204" pitchFamily="34" charset="0"/>
              <a:hlinkClick r:id="rId4"/>
            </a:endParaRPr>
          </a:p>
        </p:txBody>
      </p:sp>
      <p:sp>
        <p:nvSpPr>
          <p:cNvPr id="4" name="Text Placeholder 4"/>
          <p:cNvSpPr txBox="1">
            <a:spLocks/>
          </p:cNvSpPr>
          <p:nvPr/>
        </p:nvSpPr>
        <p:spPr>
          <a:xfrm>
            <a:off x="4146337" y="1567198"/>
            <a:ext cx="4763746" cy="4610319"/>
          </a:xfrm>
          <a:prstGeom prst="rect">
            <a:avLst/>
          </a:prstGeom>
          <a:ln w="12700">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20000"/>
              </a:lnSpc>
              <a:spcBef>
                <a:spcPts val="0"/>
              </a:spcBef>
              <a:spcAft>
                <a:spcPts val="0"/>
              </a:spcAft>
              <a:buNone/>
            </a:pPr>
            <a:r>
              <a:rPr lang="en-US" sz="1800" b="1" dirty="0">
                <a:solidFill>
                  <a:srgbClr val="000099"/>
                </a:solidFill>
                <a:latin typeface="Arial" panose="020B0604020202020204" pitchFamily="34" charset="0"/>
                <a:cs typeface="Arial" panose="020B0604020202020204" pitchFamily="34" charset="0"/>
              </a:rPr>
              <a:t>Resources:</a:t>
            </a:r>
          </a:p>
          <a:p>
            <a:pPr fontAlgn="auto">
              <a:lnSpc>
                <a:spcPct val="120000"/>
              </a:lnSpc>
              <a:spcBef>
                <a:spcPts val="0"/>
              </a:spcBef>
              <a:spcAft>
                <a:spcPts val="0"/>
              </a:spcAft>
            </a:pPr>
            <a:r>
              <a:rPr lang="en-US" sz="1800" dirty="0">
                <a:latin typeface="Arial" panose="020B0604020202020204" pitchFamily="34" charset="0"/>
                <a:cs typeface="Arial" panose="020B0604020202020204" pitchFamily="34" charset="0"/>
                <a:hlinkClick r:id="rId5"/>
              </a:rPr>
              <a:t>Overview for District Administrators</a:t>
            </a:r>
            <a:endParaRPr lang="en-US" sz="1800" dirty="0">
              <a:latin typeface="Arial" panose="020B0604020202020204" pitchFamily="34" charset="0"/>
              <a:cs typeface="Arial" panose="020B0604020202020204" pitchFamily="34" charset="0"/>
            </a:endParaRPr>
          </a:p>
          <a:p>
            <a:pPr fontAlgn="auto">
              <a:lnSpc>
                <a:spcPct val="120000"/>
              </a:lnSpc>
              <a:spcBef>
                <a:spcPts val="0"/>
              </a:spcBef>
              <a:spcAft>
                <a:spcPts val="0"/>
              </a:spcAft>
            </a:pPr>
            <a:r>
              <a:rPr lang="en-US" sz="1800" dirty="0">
                <a:latin typeface="Arial" panose="020B0604020202020204" pitchFamily="34" charset="0"/>
                <a:cs typeface="Arial" panose="020B0604020202020204" pitchFamily="34" charset="0"/>
                <a:hlinkClick r:id="rId6"/>
              </a:rPr>
              <a:t>Overview for Teachers Administering the Alternate</a:t>
            </a:r>
            <a:endParaRPr lang="en-US" sz="1800" dirty="0">
              <a:latin typeface="Arial" panose="020B0604020202020204" pitchFamily="34" charset="0"/>
              <a:cs typeface="Arial" panose="020B0604020202020204" pitchFamily="34" charset="0"/>
            </a:endParaRPr>
          </a:p>
          <a:p>
            <a:pPr marL="0" indent="0" fontAlgn="auto">
              <a:lnSpc>
                <a:spcPct val="120000"/>
              </a:lnSpc>
              <a:spcBef>
                <a:spcPts val="0"/>
              </a:spcBef>
              <a:spcAft>
                <a:spcPts val="0"/>
              </a:spcAft>
              <a:buFont typeface="Arial" panose="020B0604020202020204" pitchFamily="34" charset="0"/>
              <a:buNone/>
            </a:pPr>
            <a:r>
              <a:rPr lang="en-US" sz="1800" dirty="0">
                <a:latin typeface="Arial" panose="020B0604020202020204" pitchFamily="34" charset="0"/>
                <a:cs typeface="Arial" panose="020B0604020202020204" pitchFamily="34" charset="0"/>
              </a:rPr>
              <a:t>         </a:t>
            </a:r>
          </a:p>
          <a:p>
            <a:pPr fontAlgn="auto">
              <a:lnSpc>
                <a:spcPct val="120000"/>
              </a:lnSpc>
              <a:spcBef>
                <a:spcPts val="0"/>
              </a:spcBef>
              <a:spcAft>
                <a:spcPts val="0"/>
              </a:spcAft>
            </a:pPr>
            <a:r>
              <a:rPr lang="en-US" sz="1800" dirty="0">
                <a:latin typeface="Arial" panose="020B0604020202020204" pitchFamily="34" charset="0"/>
                <a:cs typeface="Arial" panose="020B0604020202020204" pitchFamily="34" charset="0"/>
                <a:hlinkClick r:id="rId7"/>
              </a:rPr>
              <a:t>CTAA System User Guide</a:t>
            </a:r>
            <a:endParaRPr lang="en-US" sz="1800" dirty="0">
              <a:latin typeface="Arial" panose="020B0604020202020204" pitchFamily="34" charset="0"/>
              <a:cs typeface="Arial" panose="020B0604020202020204" pitchFamily="34" charset="0"/>
            </a:endParaRPr>
          </a:p>
          <a:p>
            <a:pPr fontAlgn="auto">
              <a:lnSpc>
                <a:spcPct val="120000"/>
              </a:lnSpc>
              <a:spcBef>
                <a:spcPts val="0"/>
              </a:spcBef>
              <a:spcAft>
                <a:spcPts val="0"/>
              </a:spcAft>
            </a:pPr>
            <a:r>
              <a:rPr lang="en-US" sz="1800" dirty="0">
                <a:latin typeface="Arial" panose="020B0604020202020204" pitchFamily="34" charset="0"/>
                <a:cs typeface="Arial" panose="020B0604020202020204" pitchFamily="34" charset="0"/>
                <a:hlinkClick r:id="rId8"/>
              </a:rPr>
              <a:t>CTAA Test Administration Manual</a:t>
            </a:r>
            <a:endParaRPr lang="en-US" sz="1800" dirty="0">
              <a:latin typeface="Arial" panose="020B0604020202020204" pitchFamily="34" charset="0"/>
              <a:cs typeface="Arial" panose="020B0604020202020204" pitchFamily="34" charset="0"/>
            </a:endParaRPr>
          </a:p>
          <a:p>
            <a:pPr fontAlgn="auto">
              <a:lnSpc>
                <a:spcPct val="120000"/>
              </a:lnSpc>
              <a:spcBef>
                <a:spcPts val="0"/>
              </a:spcBef>
              <a:spcAft>
                <a:spcPts val="0"/>
              </a:spcAft>
            </a:pPr>
            <a:r>
              <a:rPr lang="en-US" sz="1800" dirty="0">
                <a:latin typeface="Arial" panose="020B0604020202020204" pitchFamily="34" charset="0"/>
                <a:cs typeface="Arial" panose="020B0604020202020204" pitchFamily="34" charset="0"/>
                <a:hlinkClick r:id="rId9"/>
              </a:rPr>
              <a:t>CTAS Test Administration Manual</a:t>
            </a:r>
            <a:endParaRPr lang="en-US" sz="1800" dirty="0">
              <a:latin typeface="Arial" panose="020B0604020202020204" pitchFamily="34" charset="0"/>
              <a:cs typeface="Arial" panose="020B0604020202020204" pitchFamily="34" charset="0"/>
            </a:endParaRPr>
          </a:p>
          <a:p>
            <a:pPr marL="0" indent="0" fontAlgn="auto">
              <a:lnSpc>
                <a:spcPct val="120000"/>
              </a:lnSpc>
              <a:spcBef>
                <a:spcPts val="0"/>
              </a:spcBef>
              <a:spcAft>
                <a:spcPts val="0"/>
              </a:spcAft>
              <a:buNone/>
            </a:pPr>
            <a:endParaRPr lang="en-US" sz="1800" dirty="0">
              <a:latin typeface="Arial" panose="020B0604020202020204" pitchFamily="34" charset="0"/>
              <a:cs typeface="Arial" panose="020B0604020202020204" pitchFamily="34" charset="0"/>
            </a:endParaRPr>
          </a:p>
          <a:p>
            <a:pPr fontAlgn="auto">
              <a:lnSpc>
                <a:spcPct val="120000"/>
              </a:lnSpc>
              <a:spcBef>
                <a:spcPts val="0"/>
              </a:spcBef>
              <a:spcAft>
                <a:spcPts val="600"/>
              </a:spcAft>
            </a:pPr>
            <a:r>
              <a:rPr lang="en-US" sz="1800" dirty="0">
                <a:latin typeface="Arial" panose="020B0604020202020204" pitchFamily="34" charset="0"/>
                <a:cs typeface="Arial" panose="020B0604020202020204" pitchFamily="34" charset="0"/>
                <a:hlinkClick r:id="rId10"/>
              </a:rPr>
              <a:t>CTAA Assessing Students who are Blind, Deaf, or Deaf-Blind Additional Guidance</a:t>
            </a:r>
            <a:endParaRPr lang="en-US" sz="1800" dirty="0">
              <a:latin typeface="Arial" panose="020B0604020202020204" pitchFamily="34" charset="0"/>
              <a:cs typeface="Arial" panose="020B0604020202020204" pitchFamily="34" charset="0"/>
            </a:endParaRPr>
          </a:p>
          <a:p>
            <a:pPr fontAlgn="auto">
              <a:lnSpc>
                <a:spcPct val="120000"/>
              </a:lnSpc>
              <a:spcBef>
                <a:spcPts val="0"/>
              </a:spcBef>
              <a:spcAft>
                <a:spcPts val="600"/>
              </a:spcAft>
            </a:pPr>
            <a:r>
              <a:rPr lang="en-US" sz="1800" dirty="0">
                <a:latin typeface="Arial" panose="020B0604020202020204" pitchFamily="34" charset="0"/>
                <a:cs typeface="Arial" panose="020B0604020202020204" pitchFamily="34" charset="0"/>
                <a:hlinkClick r:id="rId11"/>
              </a:rPr>
              <a:t>CTAS Assessing Students who are Blind, Deaf, or Deaf-Blind Additional Guidance</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16319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9"/>
          <p:cNvSpPr txBox="1">
            <a:spLocks noChangeArrowheads="1"/>
          </p:cNvSpPr>
          <p:nvPr/>
        </p:nvSpPr>
        <p:spPr bwMode="auto">
          <a:xfrm>
            <a:off x="736304" y="979051"/>
            <a:ext cx="299274" cy="37343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eaLnBrk="0" fontAlgn="base" hangingPunct="0">
              <a:spcBef>
                <a:spcPct val="0"/>
              </a:spcBef>
              <a:spcAft>
                <a:spcPct val="0"/>
              </a:spcAft>
            </a:pPr>
            <a:r>
              <a:rPr lang="en-US" altLang="en-US" sz="2000" dirty="0">
                <a:solidFill>
                  <a:srgbClr val="000000"/>
                </a:solidFill>
                <a:latin typeface="Calibri" panose="020F0502020204030204" pitchFamily="34" charset="0"/>
              </a:rPr>
              <a:t>1</a:t>
            </a:r>
            <a:endParaRPr lang="en-US" altLang="en-US" sz="2000" dirty="0">
              <a:latin typeface="Arial" panose="020B0604020202020204" pitchFamily="34" charset="0"/>
            </a:endParaRPr>
          </a:p>
        </p:txBody>
      </p:sp>
      <p:sp>
        <p:nvSpPr>
          <p:cNvPr id="13" name="Title 1"/>
          <p:cNvSpPr txBox="1">
            <a:spLocks/>
          </p:cNvSpPr>
          <p:nvPr/>
        </p:nvSpPr>
        <p:spPr>
          <a:xfrm>
            <a:off x="0" y="-1"/>
            <a:ext cx="9144000" cy="914400"/>
          </a:xfrm>
          <a:prstGeom prst="rect">
            <a:avLst/>
          </a:prstGeom>
          <a:noFill/>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rgbClr val="000099"/>
                </a:solidFill>
                <a:latin typeface="Arial" panose="020B0604020202020204" pitchFamily="34" charset="0"/>
                <a:cs typeface="Arial" panose="020B0604020202020204" pitchFamily="34" charset="0"/>
              </a:rPr>
              <a:t>Confirming Trained Teacher Status</a:t>
            </a:r>
          </a:p>
        </p:txBody>
      </p:sp>
      <p:sp>
        <p:nvSpPr>
          <p:cNvPr id="9" name="TextBox 8"/>
          <p:cNvSpPr txBox="1"/>
          <p:nvPr/>
        </p:nvSpPr>
        <p:spPr>
          <a:xfrm>
            <a:off x="5954233" y="979051"/>
            <a:ext cx="2616609" cy="1477328"/>
          </a:xfrm>
          <a:prstGeom prst="rect">
            <a:avLst/>
          </a:prstGeom>
          <a:solidFill>
            <a:schemeClr val="accent1"/>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2250" dirty="0">
                <a:latin typeface="Arial" panose="020B0604020202020204" pitchFamily="34" charset="0"/>
                <a:cs typeface="Arial" panose="020B0604020202020204" pitchFamily="34" charset="0"/>
              </a:rPr>
              <a:t>Only the DA has access to add/change/delete a TEA User Role</a:t>
            </a:r>
          </a:p>
        </p:txBody>
      </p:sp>
      <p:sp>
        <p:nvSpPr>
          <p:cNvPr id="8" name="Text Box 9"/>
          <p:cNvSpPr txBox="1">
            <a:spLocks noChangeArrowheads="1"/>
          </p:cNvSpPr>
          <p:nvPr/>
        </p:nvSpPr>
        <p:spPr bwMode="auto">
          <a:xfrm>
            <a:off x="736304" y="3285181"/>
            <a:ext cx="299274" cy="37343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eaLnBrk="0" fontAlgn="base" hangingPunct="0">
              <a:spcBef>
                <a:spcPct val="0"/>
              </a:spcBef>
              <a:spcAft>
                <a:spcPct val="0"/>
              </a:spcAft>
            </a:pPr>
            <a:r>
              <a:rPr lang="en-US" altLang="en-US" sz="2000" dirty="0">
                <a:solidFill>
                  <a:srgbClr val="000000"/>
                </a:solidFill>
                <a:latin typeface="Calibri" panose="020F0502020204030204" pitchFamily="34" charset="0"/>
              </a:rPr>
              <a:t>2</a:t>
            </a:r>
            <a:endParaRPr lang="en-US" altLang="en-US" sz="2000" dirty="0">
              <a:latin typeface="Arial" panose="020B0604020202020204" pitchFamily="34" charset="0"/>
            </a:endParaRPr>
          </a:p>
        </p:txBody>
      </p:sp>
      <p:pic>
        <p:nvPicPr>
          <p:cNvPr id="5" name="Picture 4"/>
          <p:cNvPicPr>
            <a:picLocks noChangeAspect="1"/>
          </p:cNvPicPr>
          <p:nvPr/>
        </p:nvPicPr>
        <p:blipFill rotWithShape="1">
          <a:blip r:embed="rId3"/>
          <a:srcRect t="-1" b="51804"/>
          <a:stretch/>
        </p:blipFill>
        <p:spPr>
          <a:xfrm>
            <a:off x="1071138" y="961769"/>
            <a:ext cx="4181640" cy="17338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p:cNvPicPr>
            <a:picLocks noChangeAspect="1"/>
          </p:cNvPicPr>
          <p:nvPr/>
        </p:nvPicPr>
        <p:blipFill>
          <a:blip r:embed="rId4"/>
          <a:stretch>
            <a:fillRect/>
          </a:stretch>
        </p:blipFill>
        <p:spPr>
          <a:xfrm>
            <a:off x="1071138" y="4823306"/>
            <a:ext cx="7644816" cy="13648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Text Box 9"/>
          <p:cNvSpPr txBox="1">
            <a:spLocks noChangeArrowheads="1"/>
          </p:cNvSpPr>
          <p:nvPr/>
        </p:nvSpPr>
        <p:spPr bwMode="auto">
          <a:xfrm>
            <a:off x="736304" y="4785617"/>
            <a:ext cx="299274" cy="37343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eaLnBrk="0" fontAlgn="base" hangingPunct="0">
              <a:spcBef>
                <a:spcPct val="0"/>
              </a:spcBef>
              <a:spcAft>
                <a:spcPct val="0"/>
              </a:spcAft>
            </a:pPr>
            <a:r>
              <a:rPr lang="en-US" altLang="en-US" sz="2000" dirty="0">
                <a:solidFill>
                  <a:srgbClr val="000000"/>
                </a:solidFill>
                <a:latin typeface="Calibri" panose="020F0502020204030204" pitchFamily="34" charset="0"/>
              </a:rPr>
              <a:t>3</a:t>
            </a:r>
            <a:endParaRPr lang="en-US" altLang="en-US" sz="2000" dirty="0">
              <a:latin typeface="Arial" panose="020B0604020202020204" pitchFamily="34" charset="0"/>
            </a:endParaRPr>
          </a:p>
        </p:txBody>
      </p:sp>
      <p:cxnSp>
        <p:nvCxnSpPr>
          <p:cNvPr id="16" name="Straight Arrow Connector 15"/>
          <p:cNvCxnSpPr/>
          <p:nvPr/>
        </p:nvCxnSpPr>
        <p:spPr>
          <a:xfrm flipH="1">
            <a:off x="4715281" y="1796150"/>
            <a:ext cx="345440" cy="477520"/>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8061960" y="5067020"/>
            <a:ext cx="345440" cy="47752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5"/>
          <a:stretch>
            <a:fillRect/>
          </a:stretch>
        </p:blipFill>
        <p:spPr>
          <a:xfrm>
            <a:off x="1071138" y="2884569"/>
            <a:ext cx="7644816" cy="17140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21" name="Straight Arrow Connector 20"/>
          <p:cNvCxnSpPr/>
          <p:nvPr/>
        </p:nvCxnSpPr>
        <p:spPr>
          <a:xfrm flipH="1">
            <a:off x="7317813" y="3693739"/>
            <a:ext cx="345440" cy="47752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56519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0"/>
            <a:ext cx="9144000" cy="914400"/>
          </a:xfrm>
          <a:prstGeom prst="rect">
            <a:avLst/>
          </a:prstGeom>
          <a:noFill/>
        </p:spPr>
        <p:txBody>
          <a:bodyPr>
            <a:noAutofit/>
          </a:bodyPr>
          <a:lstStyle/>
          <a:p>
            <a:pPr algn="ctr"/>
            <a:r>
              <a:rPr lang="en-US" sz="3600" b="1" dirty="0">
                <a:solidFill>
                  <a:srgbClr val="000099"/>
                </a:solidFill>
              </a:rPr>
              <a:t>Monitoring Submissions</a:t>
            </a:r>
          </a:p>
        </p:txBody>
      </p:sp>
      <p:sp>
        <p:nvSpPr>
          <p:cNvPr id="2" name="TextBox 1"/>
          <p:cNvSpPr txBox="1"/>
          <p:nvPr/>
        </p:nvSpPr>
        <p:spPr>
          <a:xfrm>
            <a:off x="800100" y="5282572"/>
            <a:ext cx="7543800"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https://</a:t>
            </a:r>
            <a:r>
              <a:rPr lang="en-US" sz="1600" dirty="0" smtClean="0">
                <a:latin typeface="Arial" panose="020B0604020202020204" pitchFamily="34" charset="0"/>
                <a:cs typeface="Arial" panose="020B0604020202020204" pitchFamily="34" charset="0"/>
              </a:rPr>
              <a:t>ct.portal.airast.org/core/fileparse.php/51/urlt/CT_Monitoring-Test-Progress_Brochure.pdf</a:t>
            </a:r>
            <a:endParaRPr lang="en-US" sz="16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595217" y="945272"/>
            <a:ext cx="3400425" cy="2466975"/>
          </a:xfrm>
          <a:prstGeom prst="rect">
            <a:avLst/>
          </a:prstGeom>
          <a:ln>
            <a:solidFill>
              <a:schemeClr val="tx1"/>
            </a:solidFill>
          </a:ln>
        </p:spPr>
      </p:pic>
      <p:pic>
        <p:nvPicPr>
          <p:cNvPr id="6" name="Picture 5"/>
          <p:cNvPicPr>
            <a:picLocks noChangeAspect="1"/>
          </p:cNvPicPr>
          <p:nvPr/>
        </p:nvPicPr>
        <p:blipFill>
          <a:blip r:embed="rId4"/>
          <a:stretch>
            <a:fillRect/>
          </a:stretch>
        </p:blipFill>
        <p:spPr>
          <a:xfrm>
            <a:off x="5480590" y="945272"/>
            <a:ext cx="2171700" cy="2415262"/>
          </a:xfrm>
          <a:prstGeom prst="rect">
            <a:avLst/>
          </a:prstGeom>
          <a:ln w="12700">
            <a:solidFill>
              <a:schemeClr val="tx1"/>
            </a:solidFill>
          </a:ln>
        </p:spPr>
      </p:pic>
      <p:pic>
        <p:nvPicPr>
          <p:cNvPr id="4" name="Picture 3">
            <a:extLst>
              <a:ext uri="{FF2B5EF4-FFF2-40B4-BE49-F238E27FC236}">
                <a16:creationId xmlns:a16="http://schemas.microsoft.com/office/drawing/2014/main" id="{FCEFFD1F-2824-4A02-AF3C-F380BDD61BFC}"/>
              </a:ext>
            </a:extLst>
          </p:cNvPr>
          <p:cNvPicPr>
            <a:picLocks noChangeAspect="1"/>
          </p:cNvPicPr>
          <p:nvPr/>
        </p:nvPicPr>
        <p:blipFill>
          <a:blip r:embed="rId5"/>
          <a:stretch>
            <a:fillRect/>
          </a:stretch>
        </p:blipFill>
        <p:spPr>
          <a:xfrm>
            <a:off x="595217" y="3591847"/>
            <a:ext cx="6869638" cy="1690725"/>
          </a:xfrm>
          <a:prstGeom prst="rect">
            <a:avLst/>
          </a:prstGeom>
          <a:ln w="3175">
            <a:solidFill>
              <a:schemeClr val="tx1"/>
            </a:solidFill>
          </a:ln>
        </p:spPr>
      </p:pic>
    </p:spTree>
    <p:extLst>
      <p:ext uri="{BB962C8B-B14F-4D97-AF65-F5344CB8AC3E}">
        <p14:creationId xmlns:p14="http://schemas.microsoft.com/office/powerpoint/2010/main" val="38956673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
            <a:ext cx="9144000" cy="1508760"/>
          </a:xfrm>
          <a:solidFill>
            <a:srgbClr val="5B9BD5"/>
          </a:solidFill>
        </p:spPr>
        <p:txBody>
          <a:bodyPr>
            <a:normAutofit/>
          </a:bodyPr>
          <a:lstStyle/>
          <a:p>
            <a:pPr algn="ctr"/>
            <a:r>
              <a:rPr lang="en-US" sz="3600" b="1" dirty="0" smtClean="0">
                <a:ln w="0"/>
                <a:solidFill>
                  <a:schemeClr val="bg1"/>
                </a:solidFill>
              </a:rPr>
              <a:t>Presentation Overview</a:t>
            </a:r>
            <a:endParaRPr lang="en-US" sz="3600" b="1" dirty="0">
              <a:ln w="0"/>
              <a:solidFill>
                <a:schemeClr val="bg1"/>
              </a:solidFill>
            </a:endParaRPr>
          </a:p>
        </p:txBody>
      </p:sp>
      <p:sp>
        <p:nvSpPr>
          <p:cNvPr id="3" name="Content Placeholder 2"/>
          <p:cNvSpPr>
            <a:spLocks noGrp="1"/>
          </p:cNvSpPr>
          <p:nvPr>
            <p:ph idx="4294967295"/>
          </p:nvPr>
        </p:nvSpPr>
        <p:spPr>
          <a:xfrm>
            <a:off x="626364" y="1824184"/>
            <a:ext cx="7891272" cy="3931920"/>
          </a:xfrm>
        </p:spPr>
        <p:txBody>
          <a:bodyPr>
            <a:noAutofit/>
          </a:bodyPr>
          <a:lstStyle/>
          <a:p>
            <a:pPr marL="0" indent="0">
              <a:buNone/>
            </a:pPr>
            <a:r>
              <a:rPr lang="en-US" sz="2400" dirty="0">
                <a:ln w="0"/>
                <a:cs typeface="Arial" panose="020B0604020202020204" pitchFamily="34" charset="0"/>
              </a:rPr>
              <a:t>2021 Calendar for Special Considerations</a:t>
            </a:r>
            <a:endParaRPr lang="en-US" sz="2400" dirty="0">
              <a:cs typeface="Arial" panose="020B0604020202020204" pitchFamily="34" charset="0"/>
            </a:endParaRPr>
          </a:p>
          <a:p>
            <a:pPr marL="0" indent="0">
              <a:buNone/>
            </a:pPr>
            <a:r>
              <a:rPr lang="en-US" sz="2400" dirty="0">
                <a:solidFill>
                  <a:srgbClr val="080808"/>
                </a:solidFill>
                <a:cs typeface="Arial" panose="020B0604020202020204" pitchFamily="34" charset="0"/>
              </a:rPr>
              <a:t>Who Participates in Testing?</a:t>
            </a:r>
          </a:p>
          <a:p>
            <a:pPr marL="0" indent="0">
              <a:buNone/>
            </a:pPr>
            <a:r>
              <a:rPr lang="en-US" sz="2400" dirty="0">
                <a:solidFill>
                  <a:srgbClr val="080808"/>
                </a:solidFill>
                <a:cs typeface="Arial" panose="020B0604020202020204" pitchFamily="34" charset="0"/>
              </a:rPr>
              <a:t>Who Qualifies for Supports and Accommodations?</a:t>
            </a:r>
          </a:p>
          <a:p>
            <a:pPr marL="0" indent="0">
              <a:buNone/>
            </a:pPr>
            <a:r>
              <a:rPr lang="en-US" sz="2400" dirty="0">
                <a:solidFill>
                  <a:srgbClr val="080808"/>
                </a:solidFill>
                <a:cs typeface="Arial" panose="020B0604020202020204" pitchFamily="34" charset="0"/>
              </a:rPr>
              <a:t>What’s New for 2020-21</a:t>
            </a:r>
            <a:r>
              <a:rPr lang="en-US" sz="2400" dirty="0" smtClean="0">
                <a:solidFill>
                  <a:srgbClr val="080808"/>
                </a:solidFill>
                <a:cs typeface="Arial" panose="020B0604020202020204" pitchFamily="34" charset="0"/>
              </a:rPr>
              <a:t>?</a:t>
            </a:r>
          </a:p>
          <a:p>
            <a:pPr marL="0" indent="0">
              <a:buNone/>
            </a:pPr>
            <a:r>
              <a:rPr lang="en-US" sz="2400" dirty="0">
                <a:solidFill>
                  <a:srgbClr val="080808"/>
                </a:solidFill>
              </a:rPr>
              <a:t>The Special Documented Accommodations Process </a:t>
            </a:r>
          </a:p>
          <a:p>
            <a:pPr marL="0" indent="0">
              <a:buNone/>
            </a:pPr>
            <a:r>
              <a:rPr lang="en-US" sz="2400" dirty="0" smtClean="0">
                <a:solidFill>
                  <a:srgbClr val="080808"/>
                </a:solidFill>
                <a:cs typeface="Arial" panose="020B0604020202020204" pitchFamily="34" charset="0"/>
              </a:rPr>
              <a:t>The </a:t>
            </a:r>
            <a:r>
              <a:rPr lang="en-US" sz="2400" dirty="0">
                <a:solidFill>
                  <a:srgbClr val="080808"/>
                </a:solidFill>
                <a:cs typeface="Arial" panose="020B0604020202020204" pitchFamily="34" charset="0"/>
              </a:rPr>
              <a:t>Connecticut Alternate Assessment System</a:t>
            </a:r>
          </a:p>
          <a:p>
            <a:pPr marL="0" indent="0">
              <a:buNone/>
            </a:pPr>
            <a:r>
              <a:rPr lang="en-US" sz="2400" dirty="0" smtClean="0">
                <a:solidFill>
                  <a:srgbClr val="080808"/>
                </a:solidFill>
                <a:cs typeface="Arial" panose="020B0604020202020204" pitchFamily="34" charset="0"/>
              </a:rPr>
              <a:t>Medical </a:t>
            </a:r>
            <a:r>
              <a:rPr lang="en-US" sz="2400" dirty="0">
                <a:solidFill>
                  <a:srgbClr val="080808"/>
                </a:solidFill>
                <a:cs typeface="Arial" panose="020B0604020202020204" pitchFamily="34" charset="0"/>
              </a:rPr>
              <a:t>Exemptions</a:t>
            </a:r>
          </a:p>
          <a:p>
            <a:pPr marL="0" indent="0">
              <a:buNone/>
            </a:pPr>
            <a:r>
              <a:rPr lang="en-US" sz="2400" dirty="0">
                <a:solidFill>
                  <a:srgbClr val="080808"/>
                </a:solidFill>
                <a:cs typeface="Arial" panose="020B0604020202020204" pitchFamily="34" charset="0"/>
              </a:rPr>
              <a:t>Questions</a:t>
            </a:r>
          </a:p>
          <a:p>
            <a:pPr marL="457200" lvl="1" indent="0">
              <a:buNone/>
            </a:pPr>
            <a:endParaRPr lang="en-US" dirty="0"/>
          </a:p>
        </p:txBody>
      </p:sp>
    </p:spTree>
    <p:extLst>
      <p:ext uri="{BB962C8B-B14F-4D97-AF65-F5344CB8AC3E}">
        <p14:creationId xmlns:p14="http://schemas.microsoft.com/office/powerpoint/2010/main" val="15719447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0" y="0"/>
            <a:ext cx="9144000" cy="920415"/>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a:solidFill>
                  <a:srgbClr val="000099"/>
                </a:solidFill>
                <a:latin typeface="Arial" panose="020B0604020202020204" pitchFamily="34" charset="0"/>
                <a:cs typeface="Arial" panose="020B0604020202020204" pitchFamily="34" charset="0"/>
              </a:rPr>
              <a:t>Secure Alternate Assessment Materials</a:t>
            </a:r>
          </a:p>
        </p:txBody>
      </p:sp>
      <p:pic>
        <p:nvPicPr>
          <p:cNvPr id="3" name="Picture 2"/>
          <p:cNvPicPr>
            <a:picLocks noChangeAspect="1"/>
          </p:cNvPicPr>
          <p:nvPr/>
        </p:nvPicPr>
        <p:blipFill>
          <a:blip r:embed="rId3"/>
          <a:stretch>
            <a:fillRect/>
          </a:stretch>
        </p:blipFill>
        <p:spPr>
          <a:xfrm>
            <a:off x="2268032" y="4284542"/>
            <a:ext cx="4607937" cy="1884904"/>
          </a:xfrm>
          <a:prstGeom prst="rect">
            <a:avLst/>
          </a:prstGeom>
        </p:spPr>
      </p:pic>
      <p:pic>
        <p:nvPicPr>
          <p:cNvPr id="4" name="Picture 3"/>
          <p:cNvPicPr>
            <a:picLocks noChangeAspect="1"/>
          </p:cNvPicPr>
          <p:nvPr/>
        </p:nvPicPr>
        <p:blipFill>
          <a:blip r:embed="rId4"/>
          <a:stretch>
            <a:fillRect/>
          </a:stretch>
        </p:blipFill>
        <p:spPr>
          <a:xfrm>
            <a:off x="906899" y="1256498"/>
            <a:ext cx="7330202" cy="2863810"/>
          </a:xfrm>
          <a:prstGeom prst="rect">
            <a:avLst/>
          </a:prstGeom>
        </p:spPr>
      </p:pic>
    </p:spTree>
    <p:extLst>
      <p:ext uri="{BB962C8B-B14F-4D97-AF65-F5344CB8AC3E}">
        <p14:creationId xmlns:p14="http://schemas.microsoft.com/office/powerpoint/2010/main" val="40048108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1"/>
          <p:cNvSpPr txBox="1">
            <a:spLocks/>
          </p:cNvSpPr>
          <p:nvPr/>
        </p:nvSpPr>
        <p:spPr>
          <a:xfrm>
            <a:off x="0" y="-1"/>
            <a:ext cx="9144000" cy="1463040"/>
          </a:xfrm>
          <a:prstGeom prst="rect">
            <a:avLst/>
          </a:prstGeom>
          <a:solidFill>
            <a:srgbClr val="5B9BD5"/>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a:solidFill>
                  <a:schemeClr val="bg1"/>
                </a:solidFill>
                <a:latin typeface="Arial" panose="020B0604020202020204" pitchFamily="34" charset="0"/>
                <a:cs typeface="Arial" panose="020B0604020202020204" pitchFamily="34" charset="0"/>
              </a:rPr>
              <a:t>Early Stopping Rule</a:t>
            </a:r>
          </a:p>
        </p:txBody>
      </p:sp>
      <p:sp>
        <p:nvSpPr>
          <p:cNvPr id="24" name="Content Placeholder 2"/>
          <p:cNvSpPr txBox="1">
            <a:spLocks/>
          </p:cNvSpPr>
          <p:nvPr/>
        </p:nvSpPr>
        <p:spPr>
          <a:xfrm>
            <a:off x="640080" y="1463039"/>
            <a:ext cx="7863840" cy="4867387"/>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Bef>
                <a:spcPts val="0"/>
              </a:spcBef>
              <a:spcAft>
                <a:spcPts val="0"/>
              </a:spcAft>
            </a:pPr>
            <a:r>
              <a:rPr lang="en-US" sz="2200" dirty="0">
                <a:latin typeface="Arial" panose="020B0604020202020204" pitchFamily="34" charset="0"/>
                <a:cs typeface="Arial" panose="020B0604020202020204" pitchFamily="34" charset="0"/>
              </a:rPr>
              <a:t>Students who are typically eligible for the Early Stopping Rule (ESR) have characteristics representing the most complex support needs compared to their peers with significant cognitive disabilities</a:t>
            </a:r>
            <a:r>
              <a:rPr lang="en-US" sz="2200" dirty="0" smtClean="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a:p>
            <a:pPr fontAlgn="auto">
              <a:lnSpc>
                <a:spcPct val="120000"/>
              </a:lnSpc>
              <a:spcBef>
                <a:spcPts val="0"/>
              </a:spcBef>
              <a:spcAft>
                <a:spcPts val="0"/>
              </a:spcAft>
            </a:pPr>
            <a:r>
              <a:rPr lang="en-US" sz="2200" dirty="0">
                <a:latin typeface="Arial" panose="020B0604020202020204" pitchFamily="34" charset="0"/>
                <a:cs typeface="Arial" panose="020B0604020202020204" pitchFamily="34" charset="0"/>
              </a:rPr>
              <a:t>Students who are typically eligible for the ESR have</a:t>
            </a:r>
          </a:p>
          <a:p>
            <a:pPr lvl="1" fontAlgn="auto">
              <a:lnSpc>
                <a:spcPct val="120000"/>
              </a:lnSpc>
              <a:spcBef>
                <a:spcPts val="0"/>
              </a:spcBef>
              <a:spcAft>
                <a:spcPts val="0"/>
              </a:spcAft>
              <a:buFont typeface="Courier New" panose="02070309020205020404" pitchFamily="49" charset="0"/>
              <a:buChar char="o"/>
            </a:pPr>
            <a:r>
              <a:rPr lang="en-US" sz="2200" dirty="0">
                <a:latin typeface="Arial" panose="020B0604020202020204" pitchFamily="34" charset="0"/>
                <a:cs typeface="Arial" panose="020B0604020202020204" pitchFamily="34" charset="0"/>
              </a:rPr>
              <a:t>an uncertain response to stimuli</a:t>
            </a:r>
          </a:p>
          <a:p>
            <a:pPr lvl="1" fontAlgn="auto">
              <a:lnSpc>
                <a:spcPct val="120000"/>
              </a:lnSpc>
              <a:spcBef>
                <a:spcPts val="0"/>
              </a:spcBef>
              <a:spcAft>
                <a:spcPts val="0"/>
              </a:spcAft>
              <a:buFont typeface="Courier New" panose="02070309020205020404" pitchFamily="49" charset="0"/>
              <a:buChar char="o"/>
            </a:pPr>
            <a:r>
              <a:rPr lang="en-US" sz="2200" dirty="0">
                <a:latin typeface="Arial" panose="020B0604020202020204" pitchFamily="34" charset="0"/>
                <a:cs typeface="Arial" panose="020B0604020202020204" pitchFamily="34" charset="0"/>
              </a:rPr>
              <a:t>the most significant adaptive behavioral needs</a:t>
            </a:r>
          </a:p>
          <a:p>
            <a:pPr lvl="1" fontAlgn="auto">
              <a:lnSpc>
                <a:spcPct val="120000"/>
              </a:lnSpc>
              <a:spcBef>
                <a:spcPts val="0"/>
              </a:spcBef>
              <a:spcAft>
                <a:spcPts val="0"/>
              </a:spcAft>
              <a:buFont typeface="Courier New" panose="02070309020205020404" pitchFamily="49" charset="0"/>
              <a:buChar char="o"/>
            </a:pPr>
            <a:r>
              <a:rPr lang="en-US" sz="2200" dirty="0">
                <a:latin typeface="Arial" panose="020B0604020202020204" pitchFamily="34" charset="0"/>
                <a:cs typeface="Arial" panose="020B0604020202020204" pitchFamily="34" charset="0"/>
              </a:rPr>
              <a:t>not yet established a mode of </a:t>
            </a:r>
            <a:r>
              <a:rPr lang="en-US" sz="2200" dirty="0" smtClean="0">
                <a:latin typeface="Arial" panose="020B0604020202020204" pitchFamily="34" charset="0"/>
                <a:cs typeface="Arial" panose="020B0604020202020204" pitchFamily="34" charset="0"/>
              </a:rPr>
              <a:t>communication</a:t>
            </a:r>
            <a:endParaRPr lang="en-US" sz="2200" dirty="0">
              <a:latin typeface="Arial" panose="020B0604020202020204" pitchFamily="34" charset="0"/>
              <a:cs typeface="Arial" panose="020B0604020202020204" pitchFamily="34" charset="0"/>
            </a:endParaRPr>
          </a:p>
          <a:p>
            <a:pPr fontAlgn="auto">
              <a:lnSpc>
                <a:spcPct val="120000"/>
              </a:lnSpc>
              <a:spcBef>
                <a:spcPts val="0"/>
              </a:spcBef>
              <a:spcAft>
                <a:spcPts val="0"/>
              </a:spcAft>
            </a:pPr>
            <a:r>
              <a:rPr lang="en-US" sz="2200" dirty="0">
                <a:latin typeface="Arial" panose="020B0604020202020204" pitchFamily="34" charset="0"/>
                <a:cs typeface="Arial" panose="020B0604020202020204" pitchFamily="34" charset="0"/>
              </a:rPr>
              <a:t>Students who generally have a pervasive need for adult support throughout their lives may be eligible for the ESR.</a:t>
            </a:r>
          </a:p>
          <a:p>
            <a:pPr marL="0" indent="0" fontAlgn="auto">
              <a:lnSpc>
                <a:spcPct val="120000"/>
              </a:lnSpc>
              <a:spcBef>
                <a:spcPts val="0"/>
              </a:spcBef>
              <a:spcAft>
                <a:spcPts val="0"/>
              </a:spcAft>
              <a:buNone/>
            </a:pPr>
            <a:endParaRPr lang="en-US" sz="2200" dirty="0">
              <a:latin typeface="Arial" panose="020B0604020202020204" pitchFamily="34" charset="0"/>
              <a:cs typeface="Arial" panose="020B0604020202020204" pitchFamily="34" charset="0"/>
            </a:endParaRPr>
          </a:p>
          <a:p>
            <a:pPr marL="0" indent="0" fontAlgn="auto">
              <a:lnSpc>
                <a:spcPct val="120000"/>
              </a:lnSpc>
              <a:spcBef>
                <a:spcPts val="0"/>
              </a:spcBef>
              <a:spcAft>
                <a:spcPts val="0"/>
              </a:spcAft>
              <a:buNone/>
            </a:pPr>
            <a:r>
              <a:rPr lang="en-US" sz="2200" dirty="0">
                <a:latin typeface="Arial" panose="020B0604020202020204" pitchFamily="34" charset="0"/>
                <a:cs typeface="Arial" panose="020B0604020202020204" pitchFamily="34" charset="0"/>
              </a:rPr>
              <a:t>For more information, see the </a:t>
            </a:r>
            <a:r>
              <a:rPr lang="en-US" sz="2200" dirty="0">
                <a:latin typeface="Arial" panose="020B0604020202020204" pitchFamily="34" charset="0"/>
                <a:cs typeface="Arial" panose="020B0604020202020204" pitchFamily="34" charset="0"/>
                <a:hlinkClick r:id="rId3"/>
              </a:rPr>
              <a:t>Early Stopping Rule Flowchart</a:t>
            </a:r>
            <a:r>
              <a:rPr lang="en-US" sz="2200" dirty="0">
                <a:latin typeface="Arial" panose="020B0604020202020204" pitchFamily="34" charset="0"/>
                <a:cs typeface="Arial" panose="020B0604020202020204" pitchFamily="34" charset="0"/>
              </a:rPr>
              <a:t>.</a:t>
            </a:r>
          </a:p>
          <a:p>
            <a:pPr marL="0" indent="0" fontAlgn="auto">
              <a:spcAft>
                <a:spcPts val="0"/>
              </a:spcAft>
              <a:buFont typeface="Arial" panose="020B0604020202020204" pitchFamily="34" charset="0"/>
              <a:buNone/>
            </a:pPr>
            <a:endParaRPr lang="en-US" sz="3100" dirty="0"/>
          </a:p>
          <a:p>
            <a:pPr marL="0" indent="0" fontAlgn="auto">
              <a:spcAft>
                <a:spcPts val="0"/>
              </a:spcAft>
              <a:buFont typeface="Arial" panose="020B0604020202020204" pitchFamily="34" charset="0"/>
              <a:buNone/>
            </a:pPr>
            <a:endParaRPr lang="en-US" sz="2700" dirty="0"/>
          </a:p>
        </p:txBody>
      </p:sp>
    </p:spTree>
    <p:extLst>
      <p:ext uri="{BB962C8B-B14F-4D97-AF65-F5344CB8AC3E}">
        <p14:creationId xmlns:p14="http://schemas.microsoft.com/office/powerpoint/2010/main" val="31067539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0" y="0"/>
            <a:ext cx="9144000" cy="1463040"/>
          </a:xfrm>
          <a:prstGeom prst="rect">
            <a:avLst/>
          </a:prstGeom>
          <a:solidFill>
            <a:srgbClr val="5B9BD5"/>
          </a:solidFill>
          <a:ln w="3175">
            <a:noFill/>
          </a:ln>
        </p:spPr>
        <p:style>
          <a:lnRef idx="1">
            <a:schemeClr val="accent6"/>
          </a:lnRef>
          <a:fillRef idx="2">
            <a:schemeClr val="accent6"/>
          </a:fillRef>
          <a:effectRef idx="1">
            <a:schemeClr val="accent6"/>
          </a:effectRef>
          <a:fontRef idx="minor">
            <a:schemeClr val="dk1"/>
          </a:fontRef>
        </p:style>
        <p:txBody>
          <a:bodyPr anchor="ctr"/>
          <a:lstStyle>
            <a:lvl1pPr algn="ctr" rtl="0" eaLnBrk="1" fontAlgn="base" hangingPunct="1">
              <a:spcBef>
                <a:spcPct val="0"/>
              </a:spcBef>
              <a:spcAft>
                <a:spcPct val="0"/>
              </a:spcAft>
              <a:defRPr sz="44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r>
              <a:rPr lang="en-US" sz="3600" b="1" dirty="0">
                <a:ln w="0"/>
                <a:solidFill>
                  <a:schemeClr val="bg1"/>
                </a:solidFill>
                <a:latin typeface="Arial" panose="020B0604020202020204" pitchFamily="34" charset="0"/>
                <a:ea typeface="+mj-ea"/>
                <a:cs typeface="Arial" panose="020B0604020202020204" pitchFamily="34" charset="0"/>
              </a:rPr>
              <a:t>Medical Exemption Procedure </a:t>
            </a:r>
          </a:p>
        </p:txBody>
      </p:sp>
      <p:sp>
        <p:nvSpPr>
          <p:cNvPr id="15" name="TextBox 14"/>
          <p:cNvSpPr txBox="1"/>
          <p:nvPr/>
        </p:nvSpPr>
        <p:spPr>
          <a:xfrm>
            <a:off x="640080" y="1463040"/>
            <a:ext cx="7863840" cy="4810548"/>
          </a:xfrm>
          <a:prstGeom prst="rect">
            <a:avLst/>
          </a:prstGeom>
          <a:noFill/>
        </p:spPr>
        <p:txBody>
          <a:bodyPr wrap="square" rtlCol="0">
            <a:spAutoFit/>
          </a:bodyPr>
          <a:lstStyle/>
          <a:p>
            <a:r>
              <a:rPr lang="en-US" sz="2100" dirty="0">
                <a:latin typeface="Arial" panose="020B0604020202020204" pitchFamily="34" charset="0"/>
                <a:cs typeface="Arial" panose="020B0604020202020204" pitchFamily="34" charset="0"/>
              </a:rPr>
              <a:t>In Connecticut, the exemption determination for a medical emergency rests primarily on the following criteria: </a:t>
            </a:r>
          </a:p>
          <a:p>
            <a:endParaRPr lang="en-US" sz="2100" b="1" dirty="0">
              <a:latin typeface="Arial" panose="020B0604020202020204" pitchFamily="34" charset="0"/>
              <a:cs typeface="Arial" panose="020B0604020202020204" pitchFamily="34" charset="0"/>
            </a:endParaRPr>
          </a:p>
          <a:p>
            <a:r>
              <a:rPr lang="en-US" sz="2100" b="1" dirty="0">
                <a:latin typeface="Arial" panose="020B0604020202020204" pitchFamily="34" charset="0"/>
                <a:cs typeface="Arial" panose="020B0604020202020204" pitchFamily="34" charset="0"/>
              </a:rPr>
              <a:t>The student is unable to attend school and is medically/emotionally unavailable for homebound/hospitalized instruction for the </a:t>
            </a:r>
            <a:r>
              <a:rPr lang="en-US" sz="2100" b="1" u="sng" dirty="0">
                <a:latin typeface="Arial" panose="020B0604020202020204" pitchFamily="34" charset="0"/>
                <a:cs typeface="Arial" panose="020B0604020202020204" pitchFamily="34" charset="0"/>
              </a:rPr>
              <a:t>entire testing window.</a:t>
            </a:r>
            <a:r>
              <a:rPr lang="en-US" sz="2100" u="sng" dirty="0">
                <a:latin typeface="Arial" panose="020B0604020202020204" pitchFamily="34" charset="0"/>
                <a:cs typeface="Arial" panose="020B0604020202020204" pitchFamily="34" charset="0"/>
              </a:rPr>
              <a:t> </a:t>
            </a:r>
          </a:p>
          <a:p>
            <a:pPr marL="171450" lvl="0" indent="-171450" eaLnBrk="0" hangingPunct="0">
              <a:spcBef>
                <a:spcPct val="30000"/>
              </a:spcBef>
              <a:buFont typeface="Arial" panose="020B0604020202020204" pitchFamily="34" charset="0"/>
              <a:buChar char="•"/>
              <a:defRPr/>
            </a:pPr>
            <a:r>
              <a:rPr lang="en-US" sz="2100" dirty="0">
                <a:latin typeface="Arial" panose="020B0604020202020204" pitchFamily="34" charset="0"/>
                <a:cs typeface="Arial" panose="020B0604020202020204" pitchFamily="34" charset="0"/>
              </a:rPr>
              <a:t>Medical Exemption forms for the </a:t>
            </a:r>
            <a:r>
              <a:rPr lang="en-US" sz="2100" b="1" dirty="0">
                <a:latin typeface="Arial" panose="020B0604020202020204" pitchFamily="34" charset="0"/>
                <a:cs typeface="Arial" panose="020B0604020202020204" pitchFamily="34" charset="0"/>
              </a:rPr>
              <a:t>Connecticut SAT School Day </a:t>
            </a:r>
            <a:r>
              <a:rPr lang="en-US" sz="2100" dirty="0">
                <a:latin typeface="Arial" panose="020B0604020202020204" pitchFamily="34" charset="0"/>
                <a:cs typeface="Arial" panose="020B0604020202020204" pitchFamily="34" charset="0"/>
              </a:rPr>
              <a:t>are due by </a:t>
            </a:r>
            <a:r>
              <a:rPr lang="en-US" sz="2100" b="1" dirty="0">
                <a:latin typeface="Arial" panose="020B0604020202020204" pitchFamily="34" charset="0"/>
                <a:cs typeface="Arial" panose="020B0604020202020204" pitchFamily="34" charset="0"/>
              </a:rPr>
              <a:t>May 25, 2021; </a:t>
            </a:r>
            <a:r>
              <a:rPr lang="en-US" sz="2100" dirty="0">
                <a:latin typeface="Arial" panose="020B0604020202020204" pitchFamily="34" charset="0"/>
                <a:cs typeface="Arial" panose="020B0604020202020204" pitchFamily="34" charset="0"/>
              </a:rPr>
              <a:t>and</a:t>
            </a:r>
          </a:p>
          <a:p>
            <a:pPr marL="171450" lvl="0" indent="-171450" eaLnBrk="0" hangingPunct="0">
              <a:spcBef>
                <a:spcPct val="30000"/>
              </a:spcBef>
              <a:buFont typeface="Arial" panose="020B0604020202020204" pitchFamily="34" charset="0"/>
              <a:buChar char="•"/>
              <a:defRPr/>
            </a:pPr>
            <a:r>
              <a:rPr lang="en-US" sz="2100" dirty="0">
                <a:latin typeface="Arial" panose="020B0604020202020204" pitchFamily="34" charset="0"/>
                <a:cs typeface="Arial" panose="020B0604020202020204" pitchFamily="34" charset="0"/>
              </a:rPr>
              <a:t>Medical Exemption forms for </a:t>
            </a:r>
            <a:r>
              <a:rPr lang="en-US" sz="2100" b="1" dirty="0">
                <a:latin typeface="Arial" panose="020B0604020202020204" pitchFamily="34" charset="0"/>
                <a:cs typeface="Arial" panose="020B0604020202020204" pitchFamily="34" charset="0"/>
              </a:rPr>
              <a:t>Smarter Balanced, the NGSS, and the Connecticut Alternate Assessments (CTAA/CTAS) </a:t>
            </a:r>
            <a:r>
              <a:rPr lang="en-US" sz="2100" dirty="0">
                <a:latin typeface="Arial" panose="020B0604020202020204" pitchFamily="34" charset="0"/>
                <a:cs typeface="Arial" panose="020B0604020202020204" pitchFamily="34" charset="0"/>
              </a:rPr>
              <a:t>are due no later than </a:t>
            </a:r>
            <a:r>
              <a:rPr lang="en-US" sz="2100" b="1" dirty="0">
                <a:latin typeface="Arial" panose="020B0604020202020204" pitchFamily="34" charset="0"/>
                <a:cs typeface="Arial" panose="020B0604020202020204" pitchFamily="34" charset="0"/>
              </a:rPr>
              <a:t>June 11, 2021.</a:t>
            </a:r>
          </a:p>
          <a:p>
            <a:endParaRPr lang="en-US" sz="2100" dirty="0">
              <a:latin typeface="Arial" panose="020B0604020202020204" pitchFamily="34" charset="0"/>
              <a:cs typeface="Arial" panose="020B0604020202020204" pitchFamily="34" charset="0"/>
            </a:endParaRPr>
          </a:p>
          <a:p>
            <a:pPr algn="ctr"/>
            <a:r>
              <a:rPr lang="en-US" sz="2100" dirty="0">
                <a:latin typeface="Arial" panose="020B0604020202020204" pitchFamily="34" charset="0"/>
                <a:cs typeface="Arial" panose="020B0604020202020204" pitchFamily="34" charset="0"/>
              </a:rPr>
              <a:t> See Appendix B of the </a:t>
            </a:r>
            <a:r>
              <a:rPr lang="en-US" sz="2100" dirty="0">
                <a:latin typeface="Arial" panose="020B0604020202020204" pitchFamily="34" charset="0"/>
                <a:cs typeface="Arial" panose="020B0604020202020204" pitchFamily="34" charset="0"/>
                <a:hlinkClick r:id="rId3"/>
              </a:rPr>
              <a:t>Assessment Guidelines</a:t>
            </a:r>
            <a:r>
              <a:rPr lang="en-US" sz="21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5917137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1371600"/>
          </a:xfrm>
          <a:prstGeom prst="rect">
            <a:avLst/>
          </a:prstGeom>
          <a:solidFill>
            <a:srgbClr val="5B9BD5"/>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sz="3600" b="1" dirty="0">
                <a:ln w="0"/>
                <a:solidFill>
                  <a:schemeClr val="bg1"/>
                </a:solidFill>
                <a:latin typeface="Arial" panose="020B0604020202020204" pitchFamily="34" charset="0"/>
                <a:cs typeface="Arial" panose="020B0604020202020204" pitchFamily="34" charset="0"/>
              </a:rPr>
              <a:t>Special Populations Resources</a:t>
            </a:r>
          </a:p>
        </p:txBody>
      </p:sp>
      <p:pic>
        <p:nvPicPr>
          <p:cNvPr id="3" name="Picture 2">
            <a:extLst>
              <a:ext uri="{FF2B5EF4-FFF2-40B4-BE49-F238E27FC236}">
                <a16:creationId xmlns:a16="http://schemas.microsoft.com/office/drawing/2014/main" id="{2FBEC1C6-FB2B-404A-8081-15F1911035CE}"/>
              </a:ext>
            </a:extLst>
          </p:cNvPr>
          <p:cNvPicPr>
            <a:picLocks noChangeAspect="1"/>
          </p:cNvPicPr>
          <p:nvPr/>
        </p:nvPicPr>
        <p:blipFill>
          <a:blip r:embed="rId3"/>
          <a:stretch>
            <a:fillRect/>
          </a:stretch>
        </p:blipFill>
        <p:spPr>
          <a:xfrm>
            <a:off x="829622" y="1371600"/>
            <a:ext cx="7484757" cy="4723713"/>
          </a:xfrm>
          <a:prstGeom prst="rect">
            <a:avLst/>
          </a:prstGeom>
        </p:spPr>
      </p:pic>
    </p:spTree>
    <p:extLst>
      <p:ext uri="{BB962C8B-B14F-4D97-AF65-F5344CB8AC3E}">
        <p14:creationId xmlns:p14="http://schemas.microsoft.com/office/powerpoint/2010/main" val="1878123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097280"/>
          </a:xfrm>
        </p:spPr>
        <p:txBody>
          <a:bodyPr>
            <a:normAutofit/>
          </a:bodyPr>
          <a:lstStyle/>
          <a:p>
            <a:pPr algn="ctr"/>
            <a:r>
              <a:rPr lang="en-US" sz="3600" b="1" dirty="0">
                <a:ln w="0"/>
                <a:solidFill>
                  <a:srgbClr val="000099"/>
                </a:solidFill>
                <a:latin typeface="Arial"/>
                <a:cs typeface="Arial"/>
              </a:rPr>
              <a:t>2020 - 21 Assessment Office Hours</a:t>
            </a:r>
            <a:r>
              <a:rPr lang="en-US" sz="3600" b="1" dirty="0">
                <a:ln w="0"/>
                <a:solidFill>
                  <a:srgbClr val="FF0000"/>
                </a:solidFill>
                <a:latin typeface="Arial"/>
                <a:cs typeface="Arial"/>
              </a:rPr>
              <a:t>*</a:t>
            </a:r>
          </a:p>
        </p:txBody>
      </p:sp>
      <p:graphicFrame>
        <p:nvGraphicFramePr>
          <p:cNvPr id="4" name="Table 3"/>
          <p:cNvGraphicFramePr>
            <a:graphicFrameLocks noGrp="1"/>
          </p:cNvGraphicFramePr>
          <p:nvPr>
            <p:extLst/>
          </p:nvPr>
        </p:nvGraphicFramePr>
        <p:xfrm>
          <a:off x="321994" y="1151682"/>
          <a:ext cx="8500012" cy="4387264"/>
        </p:xfrm>
        <a:graphic>
          <a:graphicData uri="http://schemas.openxmlformats.org/drawingml/2006/table">
            <a:tbl>
              <a:tblPr firstRow="1" bandRow="1">
                <a:tableStyleId>{5C22544A-7EE6-4342-B048-85BDC9FD1C3A}</a:tableStyleId>
              </a:tblPr>
              <a:tblGrid>
                <a:gridCol w="2833337">
                  <a:extLst>
                    <a:ext uri="{9D8B030D-6E8A-4147-A177-3AD203B41FA5}">
                      <a16:colId xmlns:a16="http://schemas.microsoft.com/office/drawing/2014/main" val="2271564695"/>
                    </a:ext>
                  </a:extLst>
                </a:gridCol>
                <a:gridCol w="5666675">
                  <a:extLst>
                    <a:ext uri="{9D8B030D-6E8A-4147-A177-3AD203B41FA5}">
                      <a16:colId xmlns:a16="http://schemas.microsoft.com/office/drawing/2014/main" val="1818408059"/>
                    </a:ext>
                  </a:extLst>
                </a:gridCol>
              </a:tblGrid>
              <a:tr h="635000">
                <a:tc>
                  <a:txBody>
                    <a:bodyPr/>
                    <a:lstStyle/>
                    <a:p>
                      <a:pPr algn="ctr"/>
                      <a:r>
                        <a:rPr lang="en-US" sz="2800" dirty="0">
                          <a:solidFill>
                            <a:schemeClr val="tx1"/>
                          </a:solidFill>
                          <a:latin typeface="Arial"/>
                          <a:cs typeface="Arial"/>
                        </a:rPr>
                        <a:t>Date</a:t>
                      </a:r>
                    </a:p>
                  </a:txBody>
                  <a:tcPr anchor="ctr"/>
                </a:tc>
                <a:tc>
                  <a:txBody>
                    <a:bodyPr/>
                    <a:lstStyle/>
                    <a:p>
                      <a:pPr algn="ctr"/>
                      <a:r>
                        <a:rPr lang="en-US" sz="2800" dirty="0">
                          <a:solidFill>
                            <a:schemeClr val="tx1"/>
                          </a:solidFill>
                          <a:latin typeface="Arial"/>
                          <a:cs typeface="Arial"/>
                        </a:rPr>
                        <a:t>Topics</a:t>
                      </a:r>
                    </a:p>
                  </a:txBody>
                  <a:tcPr anchor="ctr"/>
                </a:tc>
                <a:extLst>
                  <a:ext uri="{0D108BD9-81ED-4DB2-BD59-A6C34878D82A}">
                    <a16:rowId xmlns:a16="http://schemas.microsoft.com/office/drawing/2014/main" val="2975272029"/>
                  </a:ext>
                </a:extLst>
              </a:tr>
              <a:tr h="1593669">
                <a:tc>
                  <a:txBody>
                    <a:bodyPr/>
                    <a:lstStyle/>
                    <a:p>
                      <a:pPr algn="ctr"/>
                      <a:r>
                        <a:rPr lang="en-US" sz="2400" dirty="0">
                          <a:latin typeface="Arial"/>
                          <a:cs typeface="Arial"/>
                          <a:hlinkClick r:id="rId3"/>
                        </a:rPr>
                        <a:t>February 16</a:t>
                      </a:r>
                      <a:endParaRPr lang="en-US" sz="2400" dirty="0">
                        <a:latin typeface="Arial"/>
                        <a:cs typeface="Arial"/>
                      </a:endParaRPr>
                    </a:p>
                    <a:p>
                      <a:pPr algn="ctr"/>
                      <a:r>
                        <a:rPr lang="en-US" sz="2400" dirty="0">
                          <a:latin typeface="Arial"/>
                          <a:cs typeface="Arial"/>
                        </a:rPr>
                        <a:t>3:00-4:00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i="0" u="none" strike="noStrike" kern="1200" noProof="0" dirty="0">
                          <a:effectLst/>
                          <a:latin typeface="Arial"/>
                          <a:cs typeface="Arial"/>
                        </a:rPr>
                        <a:t>Connecticut Alternate Assessments/</a:t>
                      </a:r>
                      <a:r>
                        <a:rPr lang="en-US" sz="2400" b="0" kern="1200" dirty="0">
                          <a:solidFill>
                            <a:schemeClr val="dk1"/>
                          </a:solidFill>
                          <a:effectLst/>
                          <a:latin typeface="Arial"/>
                          <a:ea typeface="+mn-ea"/>
                          <a:cs typeface="Arial"/>
                        </a:rPr>
                        <a:t>Accessibility and Accommodations</a:t>
                      </a:r>
                      <a:endParaRPr lang="en-US" dirty="0">
                        <a:latin typeface="Arial"/>
                        <a:cs typeface="Arial"/>
                      </a:endParaRPr>
                    </a:p>
                  </a:txBody>
                  <a:tcPr anchor="ctr"/>
                </a:tc>
                <a:extLst>
                  <a:ext uri="{0D108BD9-81ED-4DB2-BD59-A6C34878D82A}">
                    <a16:rowId xmlns:a16="http://schemas.microsoft.com/office/drawing/2014/main" val="288236551"/>
                  </a:ext>
                </a:extLst>
              </a:tr>
              <a:tr h="752930">
                <a:tc>
                  <a:txBody>
                    <a:bodyPr/>
                    <a:lstStyle/>
                    <a:p>
                      <a:pPr algn="ctr"/>
                      <a:r>
                        <a:rPr lang="en-US" sz="2400" dirty="0">
                          <a:latin typeface="Arial"/>
                          <a:cs typeface="Arial"/>
                          <a:hlinkClick r:id="rId4"/>
                        </a:rPr>
                        <a:t>March</a:t>
                      </a:r>
                      <a:r>
                        <a:rPr lang="en-US" sz="2400" baseline="0" dirty="0">
                          <a:latin typeface="Arial"/>
                          <a:cs typeface="Arial"/>
                          <a:hlinkClick r:id="rId4"/>
                        </a:rPr>
                        <a:t> 15</a:t>
                      </a:r>
                      <a:endParaRPr lang="en-US" sz="2400" baseline="0" dirty="0">
                        <a:latin typeface="Arial"/>
                        <a:cs typeface="Arial"/>
                      </a:endParaRPr>
                    </a:p>
                    <a:p>
                      <a:pPr algn="ctr"/>
                      <a:r>
                        <a:rPr lang="en-US" sz="2400" kern="1200" dirty="0">
                          <a:solidFill>
                            <a:schemeClr val="dk1"/>
                          </a:solidFill>
                          <a:effectLst/>
                          <a:latin typeface="Arial"/>
                          <a:ea typeface="+mn-ea"/>
                          <a:cs typeface="Arial"/>
                        </a:rPr>
                        <a:t>3:30-4:30 </a:t>
                      </a:r>
                      <a:endParaRPr lang="en-US" sz="24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i="0" u="none" strike="noStrike" kern="1200" noProof="0" dirty="0">
                          <a:effectLst/>
                          <a:latin typeface="Arial"/>
                          <a:cs typeface="Arial"/>
                        </a:rPr>
                        <a:t>Connecticut Alternate Assessments/</a:t>
                      </a:r>
                      <a:r>
                        <a:rPr lang="en-US" sz="2400" b="0" kern="1200" dirty="0">
                          <a:solidFill>
                            <a:schemeClr val="dk1"/>
                          </a:solidFill>
                          <a:effectLst/>
                          <a:latin typeface="Arial"/>
                          <a:ea typeface="+mn-ea"/>
                          <a:cs typeface="Arial"/>
                        </a:rPr>
                        <a:t>Accessibility and Accommodations</a:t>
                      </a:r>
                      <a:endParaRPr lang="en-US" sz="2400" dirty="0">
                        <a:latin typeface="Arial"/>
                        <a:cs typeface="Arial"/>
                      </a:endParaRPr>
                    </a:p>
                  </a:txBody>
                  <a:tcPr anchor="ctr"/>
                </a:tc>
                <a:extLst>
                  <a:ext uri="{0D108BD9-81ED-4DB2-BD59-A6C34878D82A}">
                    <a16:rowId xmlns:a16="http://schemas.microsoft.com/office/drawing/2014/main" val="3255054462"/>
                  </a:ext>
                </a:extLst>
              </a:tr>
              <a:tr h="969875">
                <a:tc>
                  <a:txBody>
                    <a:bodyPr/>
                    <a:lstStyle/>
                    <a:p>
                      <a:pPr algn="ctr"/>
                      <a:r>
                        <a:rPr lang="en-US" sz="2400" dirty="0">
                          <a:latin typeface="Arial"/>
                          <a:cs typeface="Arial"/>
                          <a:hlinkClick r:id="rId5"/>
                        </a:rPr>
                        <a:t>April 1 and every</a:t>
                      </a:r>
                      <a:r>
                        <a:rPr lang="en-US" sz="2400" baseline="0" dirty="0">
                          <a:latin typeface="Arial"/>
                          <a:cs typeface="Arial"/>
                          <a:hlinkClick r:id="rId5"/>
                        </a:rPr>
                        <a:t> Thursday</a:t>
                      </a:r>
                      <a:r>
                        <a:rPr lang="en-US" sz="2400" baseline="0" dirty="0">
                          <a:latin typeface="Arial"/>
                          <a:cs typeface="Arial"/>
                        </a:rPr>
                        <a:t> (3 p.m.)</a:t>
                      </a:r>
                      <a:endParaRPr lang="en-US" sz="2400" dirty="0">
                        <a:latin typeface="Arial"/>
                        <a:cs typeface="Arial"/>
                      </a:endParaRPr>
                    </a:p>
                  </a:txBody>
                  <a:tcPr anchor="ctr"/>
                </a:tc>
                <a:tc>
                  <a:txBody>
                    <a:bodyPr/>
                    <a:lstStyle/>
                    <a:p>
                      <a:pPr marL="0" lvl="0" indent="0" algn="ctr">
                        <a:buNone/>
                      </a:pPr>
                      <a:r>
                        <a:rPr lang="en-US" sz="2400" dirty="0">
                          <a:latin typeface="Arial"/>
                          <a:cs typeface="Arial"/>
                        </a:rPr>
                        <a:t>Smarter, NGSS, CTAS and CTAA Topics (</a:t>
                      </a:r>
                      <a:r>
                        <a:rPr lang="en-US" sz="2400" dirty="0">
                          <a:solidFill>
                            <a:srgbClr val="FF0000"/>
                          </a:solidFill>
                          <a:latin typeface="Arial"/>
                          <a:cs typeface="Arial"/>
                        </a:rPr>
                        <a:t>April 8</a:t>
                      </a:r>
                      <a:r>
                        <a:rPr lang="en-US" sz="2400" dirty="0">
                          <a:latin typeface="Arial"/>
                          <a:cs typeface="Arial"/>
                        </a:rPr>
                        <a:t> – Remote Proctoring Tool)</a:t>
                      </a:r>
                      <a:endParaRPr lang="en-US" dirty="0">
                        <a:latin typeface="Arial"/>
                        <a:cs typeface="Arial"/>
                      </a:endParaRPr>
                    </a:p>
                  </a:txBody>
                  <a:tcPr anchor="ctr"/>
                </a:tc>
                <a:extLst>
                  <a:ext uri="{0D108BD9-81ED-4DB2-BD59-A6C34878D82A}">
                    <a16:rowId xmlns:a16="http://schemas.microsoft.com/office/drawing/2014/main" val="1508981732"/>
                  </a:ext>
                </a:extLst>
              </a:tr>
            </a:tbl>
          </a:graphicData>
        </a:graphic>
      </p:graphicFrame>
      <p:sp>
        <p:nvSpPr>
          <p:cNvPr id="3" name="TextBox 2">
            <a:extLst>
              <a:ext uri="{FF2B5EF4-FFF2-40B4-BE49-F238E27FC236}">
                <a16:creationId xmlns:a16="http://schemas.microsoft.com/office/drawing/2014/main" id="{8EDCFB10-18EB-4601-AFC8-0CDA917E57C2}"/>
              </a:ext>
            </a:extLst>
          </p:cNvPr>
          <p:cNvSpPr txBox="1"/>
          <p:nvPr/>
        </p:nvSpPr>
        <p:spPr>
          <a:xfrm>
            <a:off x="1175657" y="5593348"/>
            <a:ext cx="711925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solidFill>
                  <a:srgbClr val="FF0000"/>
                </a:solidFill>
                <a:latin typeface="Arial"/>
                <a:cs typeface="Arial"/>
              </a:rPr>
              <a:t>*NOTE:</a:t>
            </a:r>
            <a:r>
              <a:rPr lang="en-US" sz="1600" dirty="0">
                <a:solidFill>
                  <a:srgbClr val="FF0000"/>
                </a:solidFill>
                <a:latin typeface="Arial"/>
                <a:cs typeface="Arial"/>
              </a:rPr>
              <a:t> There are additional Office Hours for LAS Links and Connecticut SAT School Day.</a:t>
            </a:r>
            <a:endParaRPr lang="en-US" sz="1600" dirty="0">
              <a:solidFill>
                <a:srgbClr val="FF0000"/>
              </a:solidFill>
              <a:cs typeface="Arial"/>
            </a:endParaRPr>
          </a:p>
        </p:txBody>
      </p:sp>
    </p:spTree>
    <p:extLst>
      <p:ext uri="{BB962C8B-B14F-4D97-AF65-F5344CB8AC3E}">
        <p14:creationId xmlns:p14="http://schemas.microsoft.com/office/powerpoint/2010/main" val="26507280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63040"/>
          </a:xfrm>
          <a:solidFill>
            <a:srgbClr val="5B9BD5"/>
          </a:solidFill>
        </p:spPr>
        <p:txBody>
          <a:bodyPr>
            <a:normAutofit/>
          </a:bodyPr>
          <a:lstStyle/>
          <a:p>
            <a:pPr algn="ctr"/>
            <a:r>
              <a:rPr lang="en-US" sz="3600" b="1" dirty="0">
                <a:ln w="0"/>
                <a:solidFill>
                  <a:schemeClr val="bg1"/>
                </a:solidFill>
                <a:latin typeface="+mn-lt"/>
                <a:cs typeface="Arial"/>
              </a:rPr>
              <a:t>Remote Testing for Smarter Balanced and NGSS Assessments</a:t>
            </a:r>
            <a:endParaRPr lang="en-US" sz="3600" dirty="0">
              <a:solidFill>
                <a:schemeClr val="bg1"/>
              </a:solidFill>
              <a:latin typeface="+mn-lt"/>
            </a:endParaRPr>
          </a:p>
        </p:txBody>
      </p:sp>
      <p:sp>
        <p:nvSpPr>
          <p:cNvPr id="4" name="Content Placeholder 3"/>
          <p:cNvSpPr txBox="1">
            <a:spLocks noGrp="1"/>
          </p:cNvSpPr>
          <p:nvPr>
            <p:ph idx="1"/>
          </p:nvPr>
        </p:nvSpPr>
        <p:spPr>
          <a:xfrm>
            <a:off x="628650" y="1463040"/>
            <a:ext cx="7886700" cy="5145578"/>
          </a:xfrm>
          <a:prstGeom prst="rect">
            <a:avLst/>
          </a:prstGeom>
        </p:spPr>
        <p:txBody>
          <a:bodyPr vert="horz" lIns="91440" tIns="45720" rIns="91440" bIns="45720" rtlCol="0" anchor="t">
            <a:noAutofit/>
          </a:bodyPr>
          <a:lstStyle/>
          <a:p>
            <a:pPr marL="0" indent="0">
              <a:lnSpc>
                <a:spcPct val="90000"/>
              </a:lnSpc>
              <a:spcAft>
                <a:spcPts val="600"/>
              </a:spcAft>
              <a:buNone/>
            </a:pPr>
            <a:r>
              <a:rPr lang="en-US" sz="2000" b="1" dirty="0">
                <a:cs typeface="Arial"/>
              </a:rPr>
              <a:t>Administration Hierarchy (Smarter Balanced and NGSS)</a:t>
            </a:r>
            <a:r>
              <a:rPr lang="en-US" sz="2000" dirty="0">
                <a:cs typeface="Arial"/>
              </a:rPr>
              <a:t>: </a:t>
            </a:r>
          </a:p>
          <a:p>
            <a:pPr marL="457200" indent="-457200">
              <a:lnSpc>
                <a:spcPct val="90000"/>
              </a:lnSpc>
              <a:spcAft>
                <a:spcPts val="600"/>
              </a:spcAft>
              <a:buAutoNum type="arabicPeriod"/>
            </a:pPr>
            <a:r>
              <a:rPr lang="en-US" sz="2000" dirty="0">
                <a:cs typeface="Arial"/>
              </a:rPr>
              <a:t>Students attending school fully in-person or in hybrid mode must be tested in-person.</a:t>
            </a:r>
            <a:endParaRPr lang="en-US" sz="2000" dirty="0"/>
          </a:p>
          <a:p>
            <a:pPr marL="457200" indent="-457200">
              <a:lnSpc>
                <a:spcPct val="90000"/>
              </a:lnSpc>
              <a:spcAft>
                <a:spcPts val="600"/>
              </a:spcAft>
              <a:buAutoNum type="arabicPeriod"/>
            </a:pPr>
            <a:r>
              <a:rPr lang="en-US" sz="2000" dirty="0">
                <a:cs typeface="Arial"/>
              </a:rPr>
              <a:t>Students who are fully remote and can be tested in-person or in an alternate secure district location (i.e., in a suitable room in a school or district-operated building), should be tested in this manner.   </a:t>
            </a:r>
          </a:p>
          <a:p>
            <a:pPr marL="457200" indent="-457200">
              <a:lnSpc>
                <a:spcPct val="90000"/>
              </a:lnSpc>
              <a:spcAft>
                <a:spcPts val="600"/>
              </a:spcAft>
              <a:buAutoNum type="arabicPeriod"/>
            </a:pPr>
            <a:r>
              <a:rPr lang="en-US" sz="2000" dirty="0">
                <a:cs typeface="Arial"/>
              </a:rPr>
              <a:t>Remote administration is available </a:t>
            </a:r>
            <a:r>
              <a:rPr lang="en-US" sz="2000" b="1" dirty="0">
                <a:cs typeface="Arial"/>
              </a:rPr>
              <a:t>only</a:t>
            </a:r>
            <a:r>
              <a:rPr lang="en-US" sz="2000" dirty="0">
                <a:cs typeface="Arial"/>
              </a:rPr>
              <a:t> to those students who are fully remote and cannot test in person or in an alternate secure district location</a:t>
            </a:r>
            <a:r>
              <a:rPr lang="en-US" sz="2000" dirty="0" smtClean="0">
                <a:cs typeface="Arial"/>
              </a:rPr>
              <a:t>.</a:t>
            </a:r>
          </a:p>
          <a:p>
            <a:pPr marL="0" indent="0">
              <a:lnSpc>
                <a:spcPct val="90000"/>
              </a:lnSpc>
              <a:spcAft>
                <a:spcPts val="600"/>
              </a:spcAft>
              <a:buNone/>
            </a:pPr>
            <a:r>
              <a:rPr lang="en-US" sz="2000" dirty="0" smtClean="0">
                <a:cs typeface="Arial"/>
              </a:rPr>
              <a:t>Note: Accommodations for remote administration need to be carefully considered.</a:t>
            </a:r>
          </a:p>
          <a:p>
            <a:pPr marL="457200" indent="-457200">
              <a:lnSpc>
                <a:spcPct val="90000"/>
              </a:lnSpc>
              <a:spcAft>
                <a:spcPts val="600"/>
              </a:spcAft>
              <a:buAutoNum type="arabicPeriod"/>
            </a:pPr>
            <a:endParaRPr lang="en-US" sz="2400" dirty="0">
              <a:cs typeface="Arial" panose="020B0604020202020204" pitchFamily="34" charset="0"/>
            </a:endParaRPr>
          </a:p>
          <a:p>
            <a:pPr>
              <a:lnSpc>
                <a:spcPct val="90000"/>
              </a:lnSpc>
              <a:spcAft>
                <a:spcPts val="600"/>
              </a:spcAft>
            </a:pPr>
            <a:endParaRPr lang="en-US" sz="2400" dirty="0">
              <a:latin typeface="Arial" panose="020B0604020202020204" pitchFamily="34" charset="0"/>
              <a:cs typeface="Arial" panose="020B0604020202020204" pitchFamily="34" charset="0"/>
            </a:endParaRPr>
          </a:p>
          <a:p>
            <a:pPr marL="571500" lvl="1">
              <a:lnSpc>
                <a:spcPct val="90000"/>
              </a:lnSpc>
              <a:spcAft>
                <a:spcPts val="600"/>
              </a:spcAft>
            </a:pPr>
            <a:endParaRPr lang="en-US" sz="2300" dirty="0">
              <a:latin typeface="Arial" panose="020B0604020202020204" pitchFamily="34" charset="0"/>
              <a:cs typeface="Arial" panose="020B0604020202020204" pitchFamily="34" charset="0"/>
            </a:endParaRPr>
          </a:p>
          <a:p>
            <a:pPr indent="-228600">
              <a:lnSpc>
                <a:spcPct val="90000"/>
              </a:lnSpc>
              <a:spcAft>
                <a:spcPts val="600"/>
              </a:spcAft>
              <a:buFont typeface="Arial" panose="020B0604020202020204" pitchFamily="34" charset="0"/>
              <a:buChar char="•"/>
            </a:pPr>
            <a:endParaRPr lang="en-US" sz="2300" dirty="0">
              <a:latin typeface="Calibri" panose="020F0502020204030204"/>
              <a:cs typeface="Calibri" panose="020F0502020204030204"/>
            </a:endParaRPr>
          </a:p>
          <a:p>
            <a:pPr indent="-228600">
              <a:lnSpc>
                <a:spcPct val="90000"/>
              </a:lnSpc>
              <a:spcAft>
                <a:spcPts val="600"/>
              </a:spcAft>
              <a:buFont typeface="Arial" panose="020B0604020202020204" pitchFamily="34" charset="0"/>
              <a:buChar char="•"/>
            </a:pPr>
            <a:endParaRPr lang="en-US" sz="2300" dirty="0">
              <a:latin typeface="+mn-lt"/>
            </a:endParaRPr>
          </a:p>
        </p:txBody>
      </p:sp>
    </p:spTree>
    <p:extLst>
      <p:ext uri="{BB962C8B-B14F-4D97-AF65-F5344CB8AC3E}">
        <p14:creationId xmlns:p14="http://schemas.microsoft.com/office/powerpoint/2010/main" val="32781183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63040"/>
          </a:xfrm>
          <a:solidFill>
            <a:srgbClr val="5B9BD5"/>
          </a:solidFill>
        </p:spPr>
        <p:txBody>
          <a:bodyPr>
            <a:normAutofit/>
          </a:bodyPr>
          <a:lstStyle/>
          <a:p>
            <a:pPr algn="ctr"/>
            <a:r>
              <a:rPr lang="en-US" sz="3600" b="1" dirty="0">
                <a:ln w="0"/>
                <a:solidFill>
                  <a:srgbClr val="FFFFFF"/>
                </a:solidFill>
                <a:latin typeface="Arial"/>
                <a:cs typeface="Arial"/>
              </a:rPr>
              <a:t>Is </a:t>
            </a:r>
            <a:r>
              <a:rPr lang="en-US" b="1" dirty="0">
                <a:ln w="0"/>
                <a:solidFill>
                  <a:schemeClr val="bg1"/>
                </a:solidFill>
              </a:rPr>
              <a:t>There a </a:t>
            </a:r>
            <a:r>
              <a:rPr lang="en-US" b="1" dirty="0" smtClean="0">
                <a:ln w="0"/>
                <a:solidFill>
                  <a:schemeClr val="bg1"/>
                </a:solidFill>
              </a:rPr>
              <a:t>Remote </a:t>
            </a:r>
            <a:r>
              <a:rPr lang="en-US" dirty="0">
                <a:ln w="0"/>
                <a:solidFill>
                  <a:schemeClr val="bg1"/>
                </a:solidFill>
              </a:rPr>
              <a:t>P</a:t>
            </a:r>
            <a:r>
              <a:rPr lang="en-US" b="1" dirty="0" smtClean="0">
                <a:ln w="0"/>
                <a:solidFill>
                  <a:schemeClr val="bg1"/>
                </a:solidFill>
              </a:rPr>
              <a:t>roctoring </a:t>
            </a:r>
            <a:r>
              <a:rPr lang="en-US" dirty="0">
                <a:ln w="0"/>
                <a:solidFill>
                  <a:schemeClr val="bg1"/>
                </a:solidFill>
              </a:rPr>
              <a:t>O</a:t>
            </a:r>
            <a:r>
              <a:rPr lang="en-US" b="1" dirty="0" smtClean="0">
                <a:ln w="0"/>
                <a:solidFill>
                  <a:schemeClr val="bg1"/>
                </a:solidFill>
              </a:rPr>
              <a:t>ption </a:t>
            </a:r>
            <a:r>
              <a:rPr lang="en-US" b="1" dirty="0">
                <a:ln w="0"/>
                <a:solidFill>
                  <a:schemeClr val="bg1"/>
                </a:solidFill>
              </a:rPr>
              <a:t>for CTAS and CTAA?  </a:t>
            </a:r>
            <a:r>
              <a:rPr lang="en-US" sz="3600" b="1" dirty="0">
                <a:ln w="0"/>
                <a:solidFill>
                  <a:srgbClr val="FFFFFF"/>
                </a:solidFill>
                <a:latin typeface="Arial"/>
                <a:cs typeface="Arial"/>
              </a:rPr>
              <a:t> </a:t>
            </a:r>
            <a:endParaRPr lang="en-US" sz="3600" b="1" dirty="0">
              <a:ln w="0"/>
              <a:solidFill>
                <a:srgbClr val="FF0000"/>
              </a:solidFill>
              <a:latin typeface="Arial"/>
              <a:cs typeface="Arial"/>
            </a:endParaRPr>
          </a:p>
        </p:txBody>
      </p:sp>
      <p:sp>
        <p:nvSpPr>
          <p:cNvPr id="7" name="TextBox 6"/>
          <p:cNvSpPr txBox="1"/>
          <p:nvPr/>
        </p:nvSpPr>
        <p:spPr>
          <a:xfrm>
            <a:off x="628650" y="1587370"/>
            <a:ext cx="7886700" cy="4505575"/>
          </a:xfrm>
          <a:prstGeom prst="rect">
            <a:avLst/>
          </a:prstGeom>
        </p:spPr>
        <p:txBody>
          <a:bodyPr vert="horz" lIns="91440" tIns="45720" rIns="91440" bIns="45720" rtlCol="0" anchor="t">
            <a:noAutofit/>
          </a:bodyPr>
          <a:lstStyle/>
          <a:p>
            <a:pPr marL="514350" lvl="1" indent="-168275">
              <a:spcBef>
                <a:spcPts val="600"/>
              </a:spcBef>
              <a:spcAft>
                <a:spcPts val="0"/>
              </a:spcAft>
              <a:buFont typeface="Arial" panose="020B0604020202020204" pitchFamily="34" charset="0"/>
              <a:buChar char="•"/>
            </a:pPr>
            <a:r>
              <a:rPr lang="en-US" sz="2100" dirty="0">
                <a:latin typeface="Arial" panose="020B0604020202020204" pitchFamily="34" charset="0"/>
                <a:cs typeface="Arial" panose="020B0604020202020204" pitchFamily="34" charset="0"/>
              </a:rPr>
              <a:t>There is no remote proctoring tool for the CTAS and CTAA due to the complexities of the test design and test administration.  </a:t>
            </a:r>
          </a:p>
          <a:p>
            <a:pPr marL="514350" lvl="1" indent="-168275">
              <a:spcBef>
                <a:spcPts val="600"/>
              </a:spcBef>
              <a:spcAft>
                <a:spcPts val="0"/>
              </a:spcAft>
              <a:buFont typeface="Arial" panose="020B0604020202020204" pitchFamily="34" charset="0"/>
              <a:buChar char="•"/>
            </a:pPr>
            <a:r>
              <a:rPr lang="en-US" sz="2100" dirty="0">
                <a:latin typeface="Arial" panose="020B0604020202020204" pitchFamily="34" charset="0"/>
                <a:cs typeface="Arial" panose="020B0604020202020204" pitchFamily="34" charset="0"/>
              </a:rPr>
              <a:t>The CSDE recommends that the CTAS and CTAA </a:t>
            </a:r>
            <a:r>
              <a:rPr lang="en-US" sz="2100" dirty="0" smtClean="0">
                <a:latin typeface="Arial" panose="020B0604020202020204" pitchFamily="34" charset="0"/>
                <a:cs typeface="Arial" panose="020B0604020202020204" pitchFamily="34" charset="0"/>
              </a:rPr>
              <a:t>be</a:t>
            </a:r>
            <a:r>
              <a:rPr lang="en-US" sz="2100" dirty="0">
                <a:latin typeface="Arial" panose="020B0604020202020204" pitchFamily="34" charset="0"/>
                <a:cs typeface="Arial" panose="020B0604020202020204" pitchFamily="34" charset="0"/>
              </a:rPr>
              <a:t> administered in a school environment by following district safety protocols.  </a:t>
            </a:r>
          </a:p>
          <a:p>
            <a:pPr marL="514350" lvl="1" indent="-168275">
              <a:spcBef>
                <a:spcPts val="600"/>
              </a:spcBef>
              <a:spcAft>
                <a:spcPts val="0"/>
              </a:spcAft>
              <a:buFont typeface="Arial" panose="020B0604020202020204" pitchFamily="34" charset="0"/>
              <a:buChar char="•"/>
            </a:pPr>
            <a:r>
              <a:rPr lang="en-US" sz="2100" dirty="0">
                <a:latin typeface="Arial" panose="020B0604020202020204" pitchFamily="34" charset="0"/>
                <a:cs typeface="Arial" panose="020B0604020202020204" pitchFamily="34" charset="0"/>
              </a:rPr>
              <a:t>Scores for the </a:t>
            </a:r>
            <a:r>
              <a:rPr lang="en-US" sz="2100" dirty="0" smtClean="0">
                <a:latin typeface="Arial" panose="020B0604020202020204" pitchFamily="34" charset="0"/>
                <a:cs typeface="Arial" panose="020B0604020202020204" pitchFamily="34" charset="0"/>
              </a:rPr>
              <a:t>CTAS can </a:t>
            </a:r>
            <a:r>
              <a:rPr lang="en-US" sz="2100" dirty="0">
                <a:latin typeface="Arial" panose="020B0604020202020204" pitchFamily="34" charset="0"/>
                <a:cs typeface="Arial" panose="020B0604020202020204" pitchFamily="34" charset="0"/>
              </a:rPr>
              <a:t>be submitted through the Data Entry Interface between 3/29/21 - 6/4/21.   </a:t>
            </a:r>
          </a:p>
          <a:p>
            <a:pPr marL="514350" lvl="1" indent="-168275">
              <a:spcBef>
                <a:spcPts val="600"/>
              </a:spcBef>
              <a:spcAft>
                <a:spcPts val="0"/>
              </a:spcAft>
              <a:buFont typeface="Arial" panose="020B0604020202020204" pitchFamily="34" charset="0"/>
              <a:buChar char="•"/>
            </a:pPr>
            <a:r>
              <a:rPr lang="en-US" sz="2100" dirty="0">
                <a:latin typeface="Arial" panose="020B0604020202020204" pitchFamily="34" charset="0"/>
                <a:cs typeface="Arial" panose="020B0604020202020204" pitchFamily="34" charset="0"/>
              </a:rPr>
              <a:t>If a student is a fully-remote student, it would be possible to administer the tests </a:t>
            </a:r>
            <a:r>
              <a:rPr lang="en-US" sz="2100" b="1" dirty="0">
                <a:latin typeface="Arial" panose="020B0604020202020204" pitchFamily="34" charset="0"/>
                <a:cs typeface="Arial" panose="020B0604020202020204" pitchFamily="34" charset="0"/>
              </a:rPr>
              <a:t>only</a:t>
            </a:r>
            <a:r>
              <a:rPr lang="en-US" sz="2100" dirty="0">
                <a:latin typeface="Arial" panose="020B0604020202020204" pitchFamily="34" charset="0"/>
                <a:cs typeface="Arial" panose="020B0604020202020204" pitchFamily="34" charset="0"/>
              </a:rPr>
              <a:t> if a trained teacher is available in person to administer the alternate assessments in a one-to-one situation in the remote environment over as many sessions as the student requires</a:t>
            </a:r>
            <a:r>
              <a:rPr lang="en-US" sz="2100" dirty="0" smtClean="0">
                <a:latin typeface="Arial" panose="020B0604020202020204" pitchFamily="34" charset="0"/>
                <a:cs typeface="Arial" panose="020B0604020202020204" pitchFamily="34" charset="0"/>
              </a:rPr>
              <a:t>.</a:t>
            </a:r>
            <a:endParaRPr lang="en-US" sz="2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92384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463040"/>
          </a:xfrm>
          <a:solidFill>
            <a:srgbClr val="5B9BD5"/>
          </a:solidFill>
        </p:spPr>
        <p:txBody>
          <a:bodyPr>
            <a:normAutofit/>
          </a:bodyPr>
          <a:lstStyle/>
          <a:p>
            <a:pPr algn="ctr"/>
            <a:r>
              <a:rPr lang="en-US" sz="4000" b="1" dirty="0" smtClean="0">
                <a:ln w="0"/>
                <a:solidFill>
                  <a:schemeClr val="bg1"/>
                </a:solidFill>
                <a:latin typeface="+mn-lt"/>
                <a:cs typeface="Arial" panose="020B0604020202020204" pitchFamily="34" charset="0"/>
              </a:rPr>
              <a:t>Resources/Trainings</a:t>
            </a:r>
            <a:r>
              <a:rPr lang="en-US" sz="4000" b="1" dirty="0">
                <a:ln w="0"/>
                <a:solidFill>
                  <a:schemeClr val="bg1"/>
                </a:solidFill>
                <a:latin typeface="+mn-lt"/>
                <a:cs typeface="Arial" panose="020B0604020202020204" pitchFamily="34" charset="0"/>
              </a:rPr>
              <a:t> Prior to the </a:t>
            </a:r>
            <a:br>
              <a:rPr lang="en-US" sz="4000" b="1" dirty="0">
                <a:ln w="0"/>
                <a:solidFill>
                  <a:schemeClr val="bg1"/>
                </a:solidFill>
                <a:latin typeface="+mn-lt"/>
                <a:cs typeface="Arial" panose="020B0604020202020204" pitchFamily="34" charset="0"/>
              </a:rPr>
            </a:br>
            <a:r>
              <a:rPr lang="en-US" sz="4000" b="1" dirty="0">
                <a:ln w="0"/>
                <a:solidFill>
                  <a:schemeClr val="bg1"/>
                </a:solidFill>
                <a:latin typeface="+mn-lt"/>
                <a:cs typeface="Arial" panose="020B0604020202020204" pitchFamily="34" charset="0"/>
              </a:rPr>
              <a:t>Remote Summative Administration</a:t>
            </a:r>
            <a:r>
              <a:rPr lang="en-US" b="1" dirty="0">
                <a:ln w="0"/>
                <a:solidFill>
                  <a:srgbClr val="FFFFFF"/>
                </a:solidFill>
                <a:latin typeface="+mn-lt"/>
              </a:rPr>
              <a:t>?</a:t>
            </a:r>
            <a:endParaRPr lang="en-US" dirty="0">
              <a:latin typeface="+mn-lt"/>
            </a:endParaRPr>
          </a:p>
        </p:txBody>
      </p:sp>
      <p:sp>
        <p:nvSpPr>
          <p:cNvPr id="3" name="Content Placeholder 2"/>
          <p:cNvSpPr>
            <a:spLocks noGrp="1"/>
          </p:cNvSpPr>
          <p:nvPr>
            <p:ph idx="1"/>
          </p:nvPr>
        </p:nvSpPr>
        <p:spPr>
          <a:xfrm>
            <a:off x="628650" y="1857577"/>
            <a:ext cx="7886700" cy="2791660"/>
          </a:xfrm>
        </p:spPr>
        <p:txBody>
          <a:bodyPr/>
          <a:lstStyle/>
          <a:p>
            <a:pPr marL="114300" indent="0">
              <a:lnSpc>
                <a:spcPct val="120000"/>
              </a:lnSpc>
              <a:spcBef>
                <a:spcPts val="300"/>
              </a:spcBef>
              <a:buNone/>
            </a:pPr>
            <a:r>
              <a:rPr lang="en-US" b="1" dirty="0">
                <a:cs typeface="Arial" panose="020B0604020202020204" pitchFamily="34" charset="0"/>
              </a:rPr>
              <a:t>Yes, more </a:t>
            </a:r>
            <a:r>
              <a:rPr lang="en-US" b="1" dirty="0" smtClean="0">
                <a:cs typeface="Arial" panose="020B0604020202020204" pitchFamily="34" charset="0"/>
              </a:rPr>
              <a:t>guidance and resources </a:t>
            </a:r>
            <a:r>
              <a:rPr lang="en-US" b="1" dirty="0">
                <a:cs typeface="Arial" panose="020B0604020202020204" pitchFamily="34" charset="0"/>
              </a:rPr>
              <a:t>are coming. </a:t>
            </a:r>
            <a:endParaRPr lang="en-US" dirty="0">
              <a:cs typeface="Arial" panose="020B0604020202020204" pitchFamily="34" charset="0"/>
            </a:endParaRPr>
          </a:p>
          <a:p>
            <a:pPr marL="114300" indent="0">
              <a:lnSpc>
                <a:spcPct val="120000"/>
              </a:lnSpc>
              <a:spcBef>
                <a:spcPts val="300"/>
              </a:spcBef>
              <a:buNone/>
            </a:pPr>
            <a:endParaRPr lang="en-US" b="1" dirty="0">
              <a:cs typeface="Arial" panose="020B0604020202020204" pitchFamily="34" charset="0"/>
            </a:endParaRPr>
          </a:p>
          <a:p>
            <a:pPr marL="114300" indent="0">
              <a:lnSpc>
                <a:spcPct val="120000"/>
              </a:lnSpc>
              <a:spcBef>
                <a:spcPts val="300"/>
              </a:spcBef>
              <a:buNone/>
            </a:pPr>
            <a:r>
              <a:rPr lang="en-US" b="1" dirty="0">
                <a:cs typeface="Arial" panose="020B0604020202020204" pitchFamily="34" charset="0"/>
                <a:hlinkClick r:id="rId3"/>
              </a:rPr>
              <a:t>Office </a:t>
            </a:r>
            <a:r>
              <a:rPr lang="en-US" b="1" dirty="0" smtClean="0">
                <a:cs typeface="Arial" panose="020B0604020202020204" pitchFamily="34" charset="0"/>
                <a:hlinkClick r:id="rId3"/>
              </a:rPr>
              <a:t>Hours </a:t>
            </a:r>
            <a:r>
              <a:rPr lang="en-US" b="1" dirty="0" smtClean="0">
                <a:cs typeface="Arial" panose="020B0604020202020204" pitchFamily="34" charset="0"/>
              </a:rPr>
              <a:t>Remote Proctoring Tool,</a:t>
            </a:r>
          </a:p>
          <a:p>
            <a:pPr marL="114300" indent="0">
              <a:lnSpc>
                <a:spcPct val="120000"/>
              </a:lnSpc>
              <a:spcBef>
                <a:spcPts val="300"/>
              </a:spcBef>
              <a:buNone/>
            </a:pPr>
            <a:r>
              <a:rPr lang="en-US" b="1" dirty="0" smtClean="0">
                <a:cs typeface="Arial" panose="020B0604020202020204" pitchFamily="34" charset="0"/>
              </a:rPr>
              <a:t>April 8, 3:00-4:00</a:t>
            </a:r>
            <a:endParaRPr lang="en-US" dirty="0">
              <a:cs typeface="Arial" panose="020B0604020202020204" pitchFamily="34" charset="0"/>
            </a:endParaRPr>
          </a:p>
          <a:p>
            <a:endParaRPr lang="en-US" dirty="0"/>
          </a:p>
        </p:txBody>
      </p:sp>
    </p:spTree>
    <p:extLst>
      <p:ext uri="{BB962C8B-B14F-4D97-AF65-F5344CB8AC3E}">
        <p14:creationId xmlns:p14="http://schemas.microsoft.com/office/powerpoint/2010/main" val="53904214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0"/>
          </a:xfrm>
          <a:solidFill>
            <a:srgbClr val="5B9BD5"/>
          </a:solidFill>
        </p:spPr>
        <p:txBody>
          <a:bodyPr anchor="ctr">
            <a:normAutofit/>
          </a:bodyPr>
          <a:lstStyle/>
          <a:p>
            <a:pPr algn="ctr"/>
            <a:r>
              <a:rPr lang="en-US" b="1" dirty="0">
                <a:solidFill>
                  <a:schemeClr val="bg1"/>
                </a:solidFill>
              </a:rPr>
              <a:t>Questions</a:t>
            </a:r>
            <a:r>
              <a:rPr lang="en-US" b="1" dirty="0">
                <a:solidFill>
                  <a:srgbClr val="000099"/>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358352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colorTemperature colorTemp="5900"/>
                    </a14:imgEffect>
                    <a14:imgEffect>
                      <a14:saturation sat="66000"/>
                    </a14:imgEffect>
                  </a14:imgLayer>
                </a14:imgProps>
              </a:ext>
              <a:ext uri="{28A0092B-C50C-407E-A947-70E740481C1C}">
                <a14:useLocalDpi xmlns:a14="http://schemas.microsoft.com/office/drawing/2010/main" val="0"/>
              </a:ext>
            </a:extLst>
          </a:blip>
          <a:stretch>
            <a:fillRect/>
          </a:stretch>
        </p:blipFill>
        <p:spPr>
          <a:xfrm>
            <a:off x="1082756" y="640081"/>
            <a:ext cx="6978488" cy="5225143"/>
          </a:xfrm>
          <a:prstGeom prst="rect">
            <a:avLst/>
          </a:prstGeom>
          <a:ln w="50800">
            <a:solidFill>
              <a:srgbClr val="000099"/>
            </a:solidFill>
          </a:ln>
          <a:effectLst>
            <a:outerShdw blurRad="50800" dist="50800" dir="5400000" algn="ctr" rotWithShape="0">
              <a:schemeClr val="bg1">
                <a:alpha val="17000"/>
              </a:schemeClr>
            </a:outerShdw>
          </a:effectLst>
          <a:sp3d/>
        </p:spPr>
      </p:pic>
    </p:spTree>
    <p:extLst>
      <p:ext uri="{BB962C8B-B14F-4D97-AF65-F5344CB8AC3E}">
        <p14:creationId xmlns:p14="http://schemas.microsoft.com/office/powerpoint/2010/main" val="23168208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097280"/>
          </a:xfrm>
          <a:noFill/>
        </p:spPr>
        <p:txBody>
          <a:bodyPr>
            <a:normAutofit/>
          </a:bodyPr>
          <a:lstStyle/>
          <a:p>
            <a:pPr algn="ctr"/>
            <a:r>
              <a:rPr lang="en-US" sz="3600" b="1" dirty="0">
                <a:ln w="0"/>
                <a:solidFill>
                  <a:srgbClr val="000099"/>
                </a:solidFill>
              </a:rPr>
              <a:t>2021 Calendar for Special Considerations</a:t>
            </a:r>
          </a:p>
        </p:txBody>
      </p:sp>
      <p:graphicFrame>
        <p:nvGraphicFramePr>
          <p:cNvPr id="8" name="Content Placeholder 5"/>
          <p:cNvGraphicFramePr>
            <a:graphicFrameLocks noGrp="1"/>
          </p:cNvGraphicFramePr>
          <p:nvPr>
            <p:ph idx="1"/>
            <p:extLst>
              <p:ext uri="{D42A27DB-BD31-4B8C-83A1-F6EECF244321}">
                <p14:modId xmlns:p14="http://schemas.microsoft.com/office/powerpoint/2010/main" val="3415575017"/>
              </p:ext>
            </p:extLst>
          </p:nvPr>
        </p:nvGraphicFramePr>
        <p:xfrm>
          <a:off x="640080" y="1180215"/>
          <a:ext cx="7863840" cy="4713077"/>
        </p:xfrm>
        <a:graphic>
          <a:graphicData uri="http://schemas.openxmlformats.org/drawingml/2006/table">
            <a:tbl>
              <a:tblPr firstRow="1" firstCol="1" bandRow="1">
                <a:tableStyleId>{5C22544A-7EE6-4342-B048-85BDC9FD1C3A}</a:tableStyleId>
              </a:tblPr>
              <a:tblGrid>
                <a:gridCol w="3125583">
                  <a:extLst>
                    <a:ext uri="{9D8B030D-6E8A-4147-A177-3AD203B41FA5}">
                      <a16:colId xmlns:a16="http://schemas.microsoft.com/office/drawing/2014/main" val="20000"/>
                    </a:ext>
                  </a:extLst>
                </a:gridCol>
                <a:gridCol w="2735576">
                  <a:extLst>
                    <a:ext uri="{9D8B030D-6E8A-4147-A177-3AD203B41FA5}">
                      <a16:colId xmlns:a16="http://schemas.microsoft.com/office/drawing/2014/main" val="20002"/>
                    </a:ext>
                  </a:extLst>
                </a:gridCol>
                <a:gridCol w="2002681">
                  <a:extLst>
                    <a:ext uri="{9D8B030D-6E8A-4147-A177-3AD203B41FA5}">
                      <a16:colId xmlns:a16="http://schemas.microsoft.com/office/drawing/2014/main" val="20003"/>
                    </a:ext>
                  </a:extLst>
                </a:gridCol>
              </a:tblGrid>
              <a:tr h="432436">
                <a:tc>
                  <a:txBody>
                    <a:bodyPr/>
                    <a:lstStyle/>
                    <a:p>
                      <a:pPr marL="0" marR="0" algn="ctr">
                        <a:lnSpc>
                          <a:spcPct val="115000"/>
                        </a:lnSpc>
                        <a:spcBef>
                          <a:spcPts val="0"/>
                        </a:spcBef>
                        <a:spcAft>
                          <a:spcPts val="0"/>
                        </a:spcAft>
                      </a:pPr>
                      <a:endParaRPr lang="en-US" sz="1800" dirty="0">
                        <a:solidFill>
                          <a:srgbClr val="221E1F"/>
                        </a:solidFill>
                        <a:effectLst/>
                        <a:latin typeface="Arial" panose="020B0604020202020204" pitchFamily="34" charset="0"/>
                        <a:ea typeface="Times New Roman"/>
                        <a:cs typeface="Arial" panose="020B0604020202020204" pitchFamily="34" charset="0"/>
                      </a:endParaRPr>
                    </a:p>
                  </a:txBody>
                  <a:tcPr marL="69532" marR="69532" marT="9525" marB="0" anchor="ctr"/>
                </a:tc>
                <a:tc>
                  <a:txBody>
                    <a:bodyPr/>
                    <a:lstStyle/>
                    <a:p>
                      <a:pPr marL="0" marR="0" algn="ctr">
                        <a:lnSpc>
                          <a:spcPct val="115000"/>
                        </a:lnSpc>
                        <a:spcBef>
                          <a:spcPts val="0"/>
                        </a:spcBef>
                        <a:spcAft>
                          <a:spcPts val="0"/>
                        </a:spcAft>
                      </a:pPr>
                      <a:r>
                        <a:rPr lang="en-US" sz="1800" kern="1200" dirty="0">
                          <a:solidFill>
                            <a:schemeClr val="tx1"/>
                          </a:solidFill>
                          <a:effectLst/>
                          <a:latin typeface="Arial" panose="020B0604020202020204" pitchFamily="34" charset="0"/>
                          <a:cs typeface="Arial" panose="020B0604020202020204" pitchFamily="34" charset="0"/>
                        </a:rPr>
                        <a:t>Deadline</a:t>
                      </a: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69532" marR="69532" marT="9525" marB="0" anchor="ctr"/>
                </a:tc>
                <a:tc>
                  <a:txBody>
                    <a:bodyPr/>
                    <a:lstStyle/>
                    <a:p>
                      <a:pPr marL="0" marR="0" algn="ctr">
                        <a:lnSpc>
                          <a:spcPct val="115000"/>
                        </a:lnSpc>
                        <a:spcBef>
                          <a:spcPts val="0"/>
                        </a:spcBef>
                        <a:spcAft>
                          <a:spcPts val="0"/>
                        </a:spcAft>
                      </a:pPr>
                      <a:r>
                        <a:rPr lang="en-US" sz="1800" kern="1200" dirty="0">
                          <a:solidFill>
                            <a:schemeClr val="tx1"/>
                          </a:solidFill>
                          <a:effectLst/>
                          <a:latin typeface="Arial" panose="020B0604020202020204" pitchFamily="34" charset="0"/>
                          <a:cs typeface="Arial" panose="020B0604020202020204" pitchFamily="34" charset="0"/>
                        </a:rPr>
                        <a:t>Delivery</a:t>
                      </a:r>
                      <a:r>
                        <a:rPr lang="en-US" sz="1800" kern="1200" baseline="0" dirty="0">
                          <a:solidFill>
                            <a:schemeClr val="tx1"/>
                          </a:solidFill>
                          <a:effectLst/>
                          <a:latin typeface="Arial" panose="020B0604020202020204" pitchFamily="34" charset="0"/>
                          <a:cs typeface="Arial" panose="020B0604020202020204" pitchFamily="34" charset="0"/>
                        </a:rPr>
                        <a:t> </a:t>
                      </a:r>
                      <a:r>
                        <a:rPr lang="en-US" sz="1800" kern="1200" dirty="0">
                          <a:solidFill>
                            <a:schemeClr val="tx1"/>
                          </a:solidFill>
                          <a:effectLst/>
                          <a:latin typeface="Arial" panose="020B0604020202020204" pitchFamily="34" charset="0"/>
                          <a:cs typeface="Arial" panose="020B0604020202020204" pitchFamily="34" charset="0"/>
                        </a:rPr>
                        <a:t>Method</a:t>
                      </a: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69532" marR="69532" marT="9525" marB="0" anchor="ctr"/>
                </a:tc>
                <a:extLst>
                  <a:ext uri="{0D108BD9-81ED-4DB2-BD59-A6C34878D82A}">
                    <a16:rowId xmlns:a16="http://schemas.microsoft.com/office/drawing/2014/main" val="10000"/>
                  </a:ext>
                </a:extLst>
              </a:tr>
              <a:tr h="1031420">
                <a:tc>
                  <a:txBody>
                    <a:bodyPr/>
                    <a:lstStyle/>
                    <a:p>
                      <a:pPr marL="0" marR="0" algn="ctr">
                        <a:lnSpc>
                          <a:spcPct val="115000"/>
                        </a:lnSpc>
                        <a:spcBef>
                          <a:spcPts val="0"/>
                        </a:spcBef>
                        <a:spcAft>
                          <a:spcPts val="0"/>
                        </a:spcAft>
                      </a:pPr>
                      <a:r>
                        <a:rPr lang="en-US" sz="1800" kern="1200" baseline="0" dirty="0">
                          <a:solidFill>
                            <a:schemeClr val="tx1"/>
                          </a:solidFill>
                          <a:effectLst/>
                          <a:latin typeface="Arial" panose="020B0604020202020204" pitchFamily="34" charset="0"/>
                          <a:cs typeface="Arial" panose="020B0604020202020204" pitchFamily="34" charset="0"/>
                        </a:rPr>
                        <a:t>Designated Supports/Accommodations</a:t>
                      </a: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69532" marR="69532" marT="9525"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800" kern="1200" dirty="0">
                          <a:solidFill>
                            <a:srgbClr val="000099"/>
                          </a:solidFill>
                          <a:effectLst/>
                          <a:latin typeface="Arial" panose="020B0604020202020204" pitchFamily="34" charset="0"/>
                          <a:cs typeface="Arial" panose="020B0604020202020204" pitchFamily="34" charset="0"/>
                        </a:rPr>
                        <a:t>November </a:t>
                      </a:r>
                      <a:r>
                        <a:rPr lang="en-US" sz="1800" kern="1200" dirty="0" smtClean="0">
                          <a:solidFill>
                            <a:srgbClr val="000099"/>
                          </a:solidFill>
                          <a:effectLst/>
                          <a:latin typeface="Arial" panose="020B0604020202020204" pitchFamily="34" charset="0"/>
                          <a:cs typeface="Arial" panose="020B0604020202020204" pitchFamily="34" charset="0"/>
                        </a:rPr>
                        <a:t>24–June </a:t>
                      </a:r>
                      <a:r>
                        <a:rPr lang="en-US" sz="1800" kern="1200" dirty="0">
                          <a:solidFill>
                            <a:srgbClr val="000099"/>
                          </a:solidFill>
                          <a:effectLst/>
                          <a:latin typeface="Arial" panose="020B0604020202020204" pitchFamily="34" charset="0"/>
                          <a:cs typeface="Arial" panose="020B0604020202020204" pitchFamily="34" charset="0"/>
                        </a:rPr>
                        <a:t>4</a:t>
                      </a:r>
                    </a:p>
                    <a:p>
                      <a:pPr marL="0" marR="0" lvl="0" indent="0" algn="ctr" defTabSz="914400" rtl="0" eaLnBrk="1" fontAlgn="auto" latinLnBrk="0" hangingPunct="1">
                        <a:lnSpc>
                          <a:spcPct val="115000"/>
                        </a:lnSpc>
                        <a:spcBef>
                          <a:spcPts val="0"/>
                        </a:spcBef>
                        <a:spcAft>
                          <a:spcPts val="0"/>
                        </a:spcAft>
                        <a:buClrTx/>
                        <a:buSzTx/>
                        <a:buFontTx/>
                        <a:buNone/>
                        <a:tabLst/>
                        <a:defRPr/>
                      </a:pPr>
                      <a:r>
                        <a:rPr lang="en-US" sz="1800" kern="1200" baseline="0" dirty="0">
                          <a:solidFill>
                            <a:srgbClr val="000099"/>
                          </a:solidFill>
                          <a:effectLst/>
                          <a:latin typeface="Arial" panose="020B0604020202020204" pitchFamily="34" charset="0"/>
                          <a:cs typeface="Arial" panose="020B0604020202020204" pitchFamily="34" charset="0"/>
                        </a:rPr>
                        <a:t> *must be entered in TIDE prior to testing</a:t>
                      </a:r>
                      <a:endParaRPr lang="en-US" sz="1800" dirty="0">
                        <a:solidFill>
                          <a:srgbClr val="000099"/>
                        </a:solidFill>
                        <a:effectLst/>
                        <a:latin typeface="Arial" panose="020B0604020202020204" pitchFamily="34" charset="0"/>
                        <a:ea typeface="Times New Roman"/>
                        <a:cs typeface="Arial" panose="020B0604020202020204" pitchFamily="34" charset="0"/>
                      </a:endParaRPr>
                    </a:p>
                  </a:txBody>
                  <a:tcPr marL="69532" marR="69532" marT="9525" marB="0" anchor="ctr"/>
                </a:tc>
                <a:tc>
                  <a:txBody>
                    <a:bodyPr/>
                    <a:lstStyle/>
                    <a:p>
                      <a:pPr marL="0" marR="0" algn="ctr">
                        <a:lnSpc>
                          <a:spcPct val="115000"/>
                        </a:lnSpc>
                        <a:spcBef>
                          <a:spcPts val="0"/>
                        </a:spcBef>
                        <a:spcAft>
                          <a:spcPts val="0"/>
                        </a:spcAft>
                      </a:pPr>
                      <a:r>
                        <a:rPr lang="en-US" sz="1800" kern="1200" dirty="0">
                          <a:solidFill>
                            <a:srgbClr val="000099"/>
                          </a:solidFill>
                          <a:effectLst/>
                          <a:latin typeface="Arial" panose="020B0604020202020204" pitchFamily="34" charset="0"/>
                          <a:cs typeface="Arial" panose="020B0604020202020204" pitchFamily="34" charset="0"/>
                        </a:rPr>
                        <a:t>TIDE</a:t>
                      </a:r>
                      <a:endParaRPr lang="en-US" sz="1800" dirty="0">
                        <a:solidFill>
                          <a:srgbClr val="000099"/>
                        </a:solidFill>
                        <a:effectLst/>
                        <a:latin typeface="Arial" panose="020B0604020202020204" pitchFamily="34" charset="0"/>
                        <a:ea typeface="Times New Roman"/>
                        <a:cs typeface="Arial" panose="020B0604020202020204" pitchFamily="34" charset="0"/>
                      </a:endParaRPr>
                    </a:p>
                  </a:txBody>
                  <a:tcPr marL="69532" marR="69532" marT="9525" marB="0" anchor="ctr"/>
                </a:tc>
                <a:extLst>
                  <a:ext uri="{0D108BD9-81ED-4DB2-BD59-A6C34878D82A}">
                    <a16:rowId xmlns:a16="http://schemas.microsoft.com/office/drawing/2014/main" val="10003"/>
                  </a:ext>
                </a:extLst>
              </a:tr>
              <a:tr h="1031420">
                <a:tc>
                  <a:txBody>
                    <a:bodyPr/>
                    <a:lstStyle/>
                    <a:p>
                      <a:pPr marL="0" marR="0" algn="ctr">
                        <a:lnSpc>
                          <a:spcPct val="115000"/>
                        </a:lnSpc>
                        <a:spcBef>
                          <a:spcPts val="0"/>
                        </a:spcBef>
                        <a:spcAft>
                          <a:spcPts val="0"/>
                        </a:spcAft>
                      </a:pPr>
                      <a:r>
                        <a:rPr lang="en-US" sz="1800" kern="1200" dirty="0">
                          <a:solidFill>
                            <a:schemeClr val="tx1"/>
                          </a:solidFill>
                          <a:effectLst/>
                          <a:latin typeface="Arial" panose="020B0604020202020204" pitchFamily="34" charset="0"/>
                          <a:cs typeface="Arial" panose="020B0604020202020204" pitchFamily="34" charset="0"/>
                        </a:rPr>
                        <a:t>Special Documented Accommodations</a:t>
                      </a: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69532" marR="69532" marT="9525"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800" kern="1200" dirty="0">
                          <a:solidFill>
                            <a:srgbClr val="000099"/>
                          </a:solidFill>
                          <a:effectLst/>
                          <a:latin typeface="Arial" panose="020B0604020202020204" pitchFamily="34" charset="0"/>
                          <a:cs typeface="Arial" panose="020B0604020202020204" pitchFamily="34" charset="0"/>
                        </a:rPr>
                        <a:t>January 22</a:t>
                      </a:r>
                      <a:endParaRPr lang="en-US" sz="1800" dirty="0">
                        <a:solidFill>
                          <a:srgbClr val="000099"/>
                        </a:solidFill>
                        <a:effectLst/>
                        <a:latin typeface="Arial" panose="020B0604020202020204" pitchFamily="34" charset="0"/>
                        <a:ea typeface="Times New Roman"/>
                        <a:cs typeface="Arial" panose="020B0604020202020204" pitchFamily="34" charset="0"/>
                      </a:endParaRPr>
                    </a:p>
                  </a:txBody>
                  <a:tcPr marL="69532" marR="69532" marT="9525" marB="0" anchor="ctr"/>
                </a:tc>
                <a:tc>
                  <a:txBody>
                    <a:bodyPr/>
                    <a:lstStyle/>
                    <a:p>
                      <a:pPr marL="0" marR="0" algn="ctr">
                        <a:lnSpc>
                          <a:spcPct val="115000"/>
                        </a:lnSpc>
                        <a:spcBef>
                          <a:spcPts val="0"/>
                        </a:spcBef>
                        <a:spcAft>
                          <a:spcPts val="0"/>
                        </a:spcAft>
                      </a:pPr>
                      <a:r>
                        <a:rPr lang="en-US" sz="1800" kern="1200" dirty="0">
                          <a:solidFill>
                            <a:srgbClr val="000099"/>
                          </a:solidFill>
                          <a:effectLst/>
                          <a:latin typeface="Arial" panose="020B0604020202020204" pitchFamily="34" charset="0"/>
                          <a:cs typeface="Arial" panose="020B0604020202020204" pitchFamily="34" charset="0"/>
                        </a:rPr>
                        <a:t>DA Requests</a:t>
                      </a:r>
                      <a:r>
                        <a:rPr lang="en-US" sz="1800" kern="1200" baseline="0" dirty="0">
                          <a:solidFill>
                            <a:srgbClr val="000099"/>
                          </a:solidFill>
                          <a:effectLst/>
                          <a:latin typeface="Arial" panose="020B0604020202020204" pitchFamily="34" charset="0"/>
                          <a:cs typeface="Arial" panose="020B0604020202020204" pitchFamily="34" charset="0"/>
                        </a:rPr>
                        <a:t> Application from CSDE</a:t>
                      </a:r>
                      <a:endParaRPr lang="en-US" sz="1800" dirty="0">
                        <a:solidFill>
                          <a:srgbClr val="000099"/>
                        </a:solidFill>
                        <a:effectLst/>
                        <a:latin typeface="Arial" panose="020B0604020202020204" pitchFamily="34" charset="0"/>
                        <a:ea typeface="Times New Roman"/>
                        <a:cs typeface="Arial" panose="020B0604020202020204" pitchFamily="34" charset="0"/>
                      </a:endParaRPr>
                    </a:p>
                  </a:txBody>
                  <a:tcPr marL="69532" marR="69532" marT="9525" marB="0" anchor="ctr"/>
                </a:tc>
                <a:extLst>
                  <a:ext uri="{0D108BD9-81ED-4DB2-BD59-A6C34878D82A}">
                    <a16:rowId xmlns:a16="http://schemas.microsoft.com/office/drawing/2014/main" val="10005"/>
                  </a:ext>
                </a:extLst>
              </a:tr>
              <a:tr h="2052562">
                <a:tc>
                  <a:txBody>
                    <a:bodyPr/>
                    <a:lstStyle/>
                    <a:p>
                      <a:pPr marL="0" marR="0" algn="ctr">
                        <a:lnSpc>
                          <a:spcPct val="115000"/>
                        </a:lnSpc>
                        <a:spcBef>
                          <a:spcPts val="0"/>
                        </a:spcBef>
                        <a:spcAft>
                          <a:spcPts val="0"/>
                        </a:spcAft>
                      </a:pPr>
                      <a:r>
                        <a:rPr lang="en-US" sz="1800" kern="1200" dirty="0">
                          <a:solidFill>
                            <a:schemeClr val="tx1"/>
                          </a:solidFill>
                          <a:effectLst/>
                          <a:latin typeface="Arial" panose="020B0604020202020204" pitchFamily="34" charset="0"/>
                          <a:ea typeface="+mn-ea"/>
                          <a:cs typeface="Arial" panose="020B0604020202020204" pitchFamily="34" charset="0"/>
                        </a:rPr>
                        <a:t>Medical Exemptions</a:t>
                      </a: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69532" marR="69532" marT="9525" marB="0" anchor="ctr"/>
                </a:tc>
                <a:tc>
                  <a:txBody>
                    <a:bodyPr/>
                    <a:lstStyle/>
                    <a:p>
                      <a:pPr marL="0" marR="0" algn="ctr">
                        <a:lnSpc>
                          <a:spcPct val="115000"/>
                        </a:lnSpc>
                        <a:spcBef>
                          <a:spcPts val="0"/>
                        </a:spcBef>
                        <a:spcAft>
                          <a:spcPts val="0"/>
                        </a:spcAft>
                      </a:pPr>
                      <a:r>
                        <a:rPr lang="en-US" sz="1800" dirty="0">
                          <a:solidFill>
                            <a:srgbClr val="000099"/>
                          </a:solidFill>
                          <a:effectLst/>
                          <a:latin typeface="Arial" panose="020B0604020202020204" pitchFamily="34" charset="0"/>
                          <a:ea typeface="Times New Roman"/>
                          <a:cs typeface="Arial" panose="020B0604020202020204" pitchFamily="34" charset="0"/>
                        </a:rPr>
                        <a:t>May 25, 2021 - </a:t>
                      </a:r>
                      <a:r>
                        <a:rPr lang="en-US" sz="1800" dirty="0" smtClean="0">
                          <a:solidFill>
                            <a:srgbClr val="000099"/>
                          </a:solidFill>
                          <a:effectLst/>
                          <a:latin typeface="Arial" panose="020B0604020202020204" pitchFamily="34" charset="0"/>
                          <a:ea typeface="Times New Roman"/>
                          <a:cs typeface="Arial" panose="020B0604020202020204" pitchFamily="34" charset="0"/>
                        </a:rPr>
                        <a:t>Connecticut </a:t>
                      </a:r>
                      <a:r>
                        <a:rPr lang="en-US" sz="1800" dirty="0">
                          <a:solidFill>
                            <a:srgbClr val="000099"/>
                          </a:solidFill>
                          <a:effectLst/>
                          <a:latin typeface="Arial" panose="020B0604020202020204" pitchFamily="34" charset="0"/>
                          <a:ea typeface="Times New Roman"/>
                          <a:cs typeface="Arial" panose="020B0604020202020204" pitchFamily="34" charset="0"/>
                        </a:rPr>
                        <a:t>SAT School</a:t>
                      </a:r>
                      <a:r>
                        <a:rPr lang="en-US" sz="1800" baseline="0" dirty="0">
                          <a:solidFill>
                            <a:srgbClr val="000099"/>
                          </a:solidFill>
                          <a:effectLst/>
                          <a:latin typeface="Arial" panose="020B0604020202020204" pitchFamily="34" charset="0"/>
                          <a:ea typeface="Times New Roman"/>
                          <a:cs typeface="Arial" panose="020B0604020202020204" pitchFamily="34" charset="0"/>
                        </a:rPr>
                        <a:t> Day</a:t>
                      </a:r>
                    </a:p>
                    <a:p>
                      <a:pPr marL="0" marR="0" algn="ctr">
                        <a:lnSpc>
                          <a:spcPct val="115000"/>
                        </a:lnSpc>
                        <a:spcBef>
                          <a:spcPts val="0"/>
                        </a:spcBef>
                        <a:spcAft>
                          <a:spcPts val="0"/>
                        </a:spcAft>
                      </a:pPr>
                      <a:r>
                        <a:rPr lang="en-US" sz="1800" baseline="0" dirty="0">
                          <a:solidFill>
                            <a:srgbClr val="000099"/>
                          </a:solidFill>
                          <a:effectLst/>
                          <a:latin typeface="Arial" panose="020B0604020202020204" pitchFamily="34" charset="0"/>
                          <a:ea typeface="Times New Roman"/>
                          <a:cs typeface="Arial" panose="020B0604020202020204" pitchFamily="34" charset="0"/>
                        </a:rPr>
                        <a:t>June 11, 2021 - Smarter Balanced, NGSS, Connecticut Alternate Assessments</a:t>
                      </a:r>
                      <a:endParaRPr lang="en-US" sz="1800" dirty="0">
                        <a:solidFill>
                          <a:srgbClr val="000099"/>
                        </a:solidFill>
                        <a:effectLst/>
                        <a:latin typeface="Arial" panose="020B0604020202020204" pitchFamily="34" charset="0"/>
                        <a:ea typeface="Times New Roman"/>
                        <a:cs typeface="Arial" panose="020B0604020202020204" pitchFamily="34" charset="0"/>
                      </a:endParaRPr>
                    </a:p>
                  </a:txBody>
                  <a:tcPr marL="69532" marR="69532" marT="9525" marB="0" anchor="ctr"/>
                </a:tc>
                <a:tc>
                  <a:txBody>
                    <a:bodyPr/>
                    <a:lstStyle/>
                    <a:p>
                      <a:pPr marL="0" marR="0" algn="ctr">
                        <a:lnSpc>
                          <a:spcPct val="115000"/>
                        </a:lnSpc>
                        <a:spcBef>
                          <a:spcPts val="0"/>
                        </a:spcBef>
                        <a:spcAft>
                          <a:spcPts val="0"/>
                        </a:spcAft>
                      </a:pPr>
                      <a:r>
                        <a:rPr lang="en-US" sz="1800" kern="1200" dirty="0">
                          <a:solidFill>
                            <a:srgbClr val="000099"/>
                          </a:solidFill>
                          <a:effectLst/>
                          <a:latin typeface="Arial" panose="020B0604020202020204" pitchFamily="34" charset="0"/>
                          <a:cs typeface="Arial" panose="020B0604020202020204" pitchFamily="34" charset="0"/>
                        </a:rPr>
                        <a:t>DA Requests</a:t>
                      </a:r>
                      <a:r>
                        <a:rPr lang="en-US" sz="1800" kern="1200" baseline="0" dirty="0">
                          <a:solidFill>
                            <a:srgbClr val="000099"/>
                          </a:solidFill>
                          <a:effectLst/>
                          <a:latin typeface="Arial" panose="020B0604020202020204" pitchFamily="34" charset="0"/>
                          <a:cs typeface="Arial" panose="020B0604020202020204" pitchFamily="34" charset="0"/>
                        </a:rPr>
                        <a:t> Application from CSDE</a:t>
                      </a:r>
                      <a:r>
                        <a:rPr lang="en-US" sz="1800" kern="1200" dirty="0">
                          <a:solidFill>
                            <a:srgbClr val="000099"/>
                          </a:solidFill>
                          <a:effectLst/>
                          <a:latin typeface="Arial" panose="020B0604020202020204" pitchFamily="34" charset="0"/>
                          <a:cs typeface="Arial" panose="020B0604020202020204" pitchFamily="34" charset="0"/>
                        </a:rPr>
                        <a:t> </a:t>
                      </a:r>
                      <a:endParaRPr lang="en-US" sz="1800" dirty="0">
                        <a:solidFill>
                          <a:srgbClr val="000099"/>
                        </a:solidFill>
                        <a:effectLst/>
                        <a:latin typeface="Arial" panose="020B0604020202020204" pitchFamily="34" charset="0"/>
                        <a:ea typeface="Times New Roman"/>
                        <a:cs typeface="Arial" panose="020B0604020202020204" pitchFamily="34" charset="0"/>
                      </a:endParaRPr>
                    </a:p>
                  </a:txBody>
                  <a:tcPr marL="69532" marR="69532" marT="9525"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224368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463040"/>
          </a:xfrm>
          <a:solidFill>
            <a:srgbClr val="5B9BD5"/>
          </a:solidFill>
        </p:spPr>
        <p:txBody>
          <a:bodyPr>
            <a:noAutofit/>
          </a:bodyPr>
          <a:lstStyle/>
          <a:p>
            <a:pPr algn="ctr"/>
            <a:r>
              <a:rPr lang="en-US" sz="3600" b="1" dirty="0">
                <a:ln w="0"/>
                <a:solidFill>
                  <a:schemeClr val="bg1"/>
                </a:solidFill>
              </a:rPr>
              <a:t>Who Participates in Testing?</a:t>
            </a:r>
          </a:p>
        </p:txBody>
      </p:sp>
      <p:sp>
        <p:nvSpPr>
          <p:cNvPr id="5" name="Content Placeholder 4"/>
          <p:cNvSpPr>
            <a:spLocks noGrp="1"/>
          </p:cNvSpPr>
          <p:nvPr>
            <p:ph idx="1"/>
          </p:nvPr>
        </p:nvSpPr>
        <p:spPr>
          <a:xfrm>
            <a:off x="604345" y="1463041"/>
            <a:ext cx="7935310" cy="4565620"/>
          </a:xfrm>
        </p:spPr>
        <p:txBody>
          <a:bodyPr>
            <a:noAutofit/>
          </a:bodyPr>
          <a:lstStyle/>
          <a:p>
            <a:pPr marL="0" indent="0">
              <a:buNone/>
            </a:pPr>
            <a:r>
              <a:rPr lang="en-US" sz="2100" dirty="0">
                <a:cs typeface="Arial" panose="020B0604020202020204" pitchFamily="34" charset="0"/>
              </a:rPr>
              <a:t>Participation Expectations for Smarter Balanced, NGSS, and </a:t>
            </a:r>
            <a:r>
              <a:rPr lang="en-US" sz="2100" dirty="0" smtClean="0">
                <a:cs typeface="Arial" panose="020B0604020202020204" pitchFamily="34" charset="0"/>
              </a:rPr>
              <a:t>Connecticut </a:t>
            </a:r>
            <a:r>
              <a:rPr lang="en-US" sz="2100" dirty="0">
                <a:cs typeface="Arial" panose="020B0604020202020204" pitchFamily="34" charset="0"/>
              </a:rPr>
              <a:t>SAT School Day:</a:t>
            </a:r>
          </a:p>
          <a:p>
            <a:pPr lvl="1"/>
            <a:r>
              <a:rPr lang="en-US" sz="2100" dirty="0">
                <a:cs typeface="Arial" panose="020B0604020202020204" pitchFamily="34" charset="0"/>
              </a:rPr>
              <a:t>All students enrolled in the Public School information System (PSIS) in Grades 3-8 and 11 (these students include those identified as English learners and/or students with disabilities who have an active IEP or Section 504 Plan)</a:t>
            </a:r>
          </a:p>
          <a:p>
            <a:pPr lvl="1"/>
            <a:r>
              <a:rPr lang="en-US" sz="2100" dirty="0">
                <a:cs typeface="Arial" panose="020B0604020202020204" pitchFamily="34" charset="0"/>
              </a:rPr>
              <a:t>Students enrolled in PSIS attending Approved Private Special Education Programs (APSEPs)</a:t>
            </a:r>
          </a:p>
          <a:p>
            <a:pPr lvl="1"/>
            <a:r>
              <a:rPr lang="en-US" sz="2100" dirty="0">
                <a:cs typeface="Arial" panose="020B0604020202020204" pitchFamily="34" charset="0"/>
              </a:rPr>
              <a:t>Students enrolled in PSIS who are being </a:t>
            </a:r>
            <a:r>
              <a:rPr lang="en-US" sz="2100" dirty="0" smtClean="0">
                <a:cs typeface="Arial" panose="020B0604020202020204" pitchFamily="34" charset="0"/>
              </a:rPr>
              <a:t>educated </a:t>
            </a:r>
            <a:r>
              <a:rPr lang="en-US" sz="2100" dirty="0">
                <a:cs typeface="Arial" panose="020B0604020202020204" pitchFamily="34" charset="0"/>
              </a:rPr>
              <a:t>in out-of-state facilities, in-state facilities, and </a:t>
            </a:r>
            <a:r>
              <a:rPr lang="en-US" sz="2100" dirty="0" smtClean="0">
                <a:cs typeface="Arial" panose="020B0604020202020204" pitchFamily="34" charset="0"/>
              </a:rPr>
              <a:t>non–approved facilities</a:t>
            </a:r>
            <a:endParaRPr lang="en-US" sz="2100" dirty="0">
              <a:cs typeface="Arial" panose="020B0604020202020204" pitchFamily="34" charset="0"/>
            </a:endParaRPr>
          </a:p>
          <a:p>
            <a:pPr marL="0" indent="0">
              <a:buNone/>
            </a:pPr>
            <a:r>
              <a:rPr lang="en-US" sz="2100" dirty="0">
                <a:ln w="0"/>
                <a:cs typeface="Arial" panose="020B0604020202020204" pitchFamily="34" charset="0"/>
              </a:rPr>
              <a:t>Refer to the </a:t>
            </a:r>
            <a:r>
              <a:rPr lang="en-US" sz="2100" dirty="0">
                <a:ln w="0"/>
                <a:cs typeface="Arial" panose="020B0604020202020204" pitchFamily="34" charset="0"/>
                <a:hlinkClick r:id="rId3" action="ppaction://hlinkfile"/>
              </a:rPr>
              <a:t>Students in PSIS Who Attend Out-of-State of In-State Non-Approved Facilities</a:t>
            </a:r>
            <a:r>
              <a:rPr lang="en-US" sz="2100" dirty="0">
                <a:ln w="0"/>
                <a:cs typeface="Arial" panose="020B0604020202020204" pitchFamily="34" charset="0"/>
              </a:rPr>
              <a:t> brochure</a:t>
            </a:r>
            <a:r>
              <a:rPr lang="en-US" sz="2100" dirty="0" smtClean="0">
                <a:ln w="0"/>
                <a:cs typeface="Arial" panose="020B0604020202020204" pitchFamily="34" charset="0"/>
              </a:rPr>
              <a:t>.</a:t>
            </a:r>
            <a:endParaRPr lang="en-US" sz="2100" dirty="0">
              <a:ln w="0"/>
              <a:cs typeface="Arial" panose="020B0604020202020204" pitchFamily="34" charset="0"/>
            </a:endParaRPr>
          </a:p>
        </p:txBody>
      </p:sp>
    </p:spTree>
    <p:extLst>
      <p:ext uri="{BB962C8B-B14F-4D97-AF65-F5344CB8AC3E}">
        <p14:creationId xmlns:p14="http://schemas.microsoft.com/office/powerpoint/2010/main" val="30411532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0"/>
          </a:xfrm>
          <a:solidFill>
            <a:srgbClr val="5B9BD5"/>
          </a:solidFill>
        </p:spPr>
        <p:txBody>
          <a:bodyPr anchor="ctr"/>
          <a:lstStyle/>
          <a:p>
            <a:pPr algn="ctr"/>
            <a:r>
              <a:rPr lang="en-US" b="1" dirty="0">
                <a:solidFill>
                  <a:schemeClr val="bg1"/>
                </a:solidFill>
              </a:rPr>
              <a:t>Who Is Eligible for Supports and Accommodations?</a:t>
            </a:r>
          </a:p>
        </p:txBody>
      </p:sp>
    </p:spTree>
    <p:extLst>
      <p:ext uri="{BB962C8B-B14F-4D97-AF65-F5344CB8AC3E}">
        <p14:creationId xmlns:p14="http://schemas.microsoft.com/office/powerpoint/2010/main" val="21777783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463040"/>
          </a:xfrm>
          <a:solidFill>
            <a:srgbClr val="5B9BD5"/>
          </a:solidFill>
        </p:spPr>
        <p:txBody>
          <a:bodyPr anchor="ctr">
            <a:normAutofit/>
          </a:bodyPr>
          <a:lstStyle/>
          <a:p>
            <a:pPr algn="ctr"/>
            <a:r>
              <a:rPr lang="en-US" sz="3600" b="1" dirty="0">
                <a:solidFill>
                  <a:schemeClr val="bg1"/>
                </a:solidFill>
              </a:rPr>
              <a:t>Who is </a:t>
            </a:r>
            <a:r>
              <a:rPr lang="en-US" sz="3600" b="1" dirty="0" smtClean="0">
                <a:solidFill>
                  <a:schemeClr val="bg1"/>
                </a:solidFill>
              </a:rPr>
              <a:t>Eligible </a:t>
            </a:r>
            <a:r>
              <a:rPr lang="en-US" sz="3600" b="1" dirty="0">
                <a:solidFill>
                  <a:schemeClr val="bg1"/>
                </a:solidFill>
              </a:rPr>
              <a:t>for </a:t>
            </a:r>
            <a:r>
              <a:rPr lang="en-US" sz="3600" b="1" dirty="0" smtClean="0">
                <a:solidFill>
                  <a:schemeClr val="bg1"/>
                </a:solidFill>
              </a:rPr>
              <a:t>Universal </a:t>
            </a:r>
            <a:r>
              <a:rPr lang="en-US" sz="3600" dirty="0" smtClean="0">
                <a:solidFill>
                  <a:schemeClr val="bg1"/>
                </a:solidFill>
              </a:rPr>
              <a:t>T</a:t>
            </a:r>
            <a:r>
              <a:rPr lang="en-US" sz="3600" b="1" dirty="0" smtClean="0">
                <a:solidFill>
                  <a:schemeClr val="bg1"/>
                </a:solidFill>
              </a:rPr>
              <a:t>ools?</a:t>
            </a:r>
            <a:endParaRPr lang="en-US" sz="3600" b="1" dirty="0">
              <a:solidFill>
                <a:schemeClr val="bg1"/>
              </a:solidFill>
            </a:endParaRPr>
          </a:p>
        </p:txBody>
      </p:sp>
      <p:sp>
        <p:nvSpPr>
          <p:cNvPr id="3" name="Text Placeholder 2"/>
          <p:cNvSpPr>
            <a:spLocks noGrp="1"/>
          </p:cNvSpPr>
          <p:nvPr>
            <p:ph type="body" idx="1"/>
          </p:nvPr>
        </p:nvSpPr>
        <p:spPr>
          <a:xfrm>
            <a:off x="628650" y="1570075"/>
            <a:ext cx="7886700" cy="4870450"/>
          </a:xfrm>
        </p:spPr>
        <p:txBody>
          <a:bodyPr>
            <a:normAutofit/>
          </a:bodyPr>
          <a:lstStyle/>
          <a:p>
            <a:pPr marL="342900" indent="-342900">
              <a:buFont typeface="Arial" panose="020B0604020202020204" pitchFamily="34" charset="0"/>
              <a:buChar char="•"/>
            </a:pPr>
            <a:r>
              <a:rPr lang="en-US" sz="2600" dirty="0" smtClean="0">
                <a:solidFill>
                  <a:schemeClr val="tx1"/>
                </a:solidFill>
                <a:cs typeface="Arial" panose="020B0604020202020204" pitchFamily="34" charset="0"/>
              </a:rPr>
              <a:t>accessibility </a:t>
            </a:r>
            <a:r>
              <a:rPr lang="en-US" sz="2600" dirty="0">
                <a:solidFill>
                  <a:schemeClr val="tx1"/>
                </a:solidFill>
                <a:cs typeface="Arial" panose="020B0604020202020204" pitchFamily="34" charset="0"/>
              </a:rPr>
              <a:t>features </a:t>
            </a:r>
            <a:r>
              <a:rPr lang="en-US" sz="2600" b="1" dirty="0">
                <a:solidFill>
                  <a:schemeClr val="tx1"/>
                </a:solidFill>
                <a:cs typeface="Arial" panose="020B0604020202020204" pitchFamily="34" charset="0"/>
              </a:rPr>
              <a:t>available to ALL students </a:t>
            </a:r>
            <a:r>
              <a:rPr lang="en-US" sz="2600" dirty="0">
                <a:solidFill>
                  <a:schemeClr val="tx1"/>
                </a:solidFill>
                <a:cs typeface="Arial" panose="020B0604020202020204" pitchFamily="34" charset="0"/>
              </a:rPr>
              <a:t>(e.g., digital notepad, line reader, highlighter)</a:t>
            </a:r>
          </a:p>
          <a:p>
            <a:pPr marL="342900" indent="-342900">
              <a:buFont typeface="Arial" panose="020B0604020202020204" pitchFamily="34" charset="0"/>
              <a:buChar char="•"/>
            </a:pPr>
            <a:r>
              <a:rPr lang="en-US" sz="2600" dirty="0">
                <a:solidFill>
                  <a:schemeClr val="tx1"/>
                </a:solidFill>
                <a:cs typeface="Arial" panose="020B0604020202020204" pitchFamily="34" charset="0"/>
              </a:rPr>
              <a:t>provided digitally (embedded) through the Test Delivery System or provided from the test examiner as a non-embedded tool</a:t>
            </a:r>
          </a:p>
          <a:p>
            <a:pPr marL="342900" indent="-342900">
              <a:buFont typeface="Arial" panose="020B0604020202020204" pitchFamily="34" charset="0"/>
              <a:buChar char="•"/>
            </a:pPr>
            <a:r>
              <a:rPr lang="en-US" sz="2600" dirty="0">
                <a:solidFill>
                  <a:schemeClr val="tx1"/>
                </a:solidFill>
                <a:cs typeface="Arial" panose="020B0604020202020204" pitchFamily="34" charset="0"/>
              </a:rPr>
              <a:t>to learn more, refer to the Smarter Balanced Blog Post: </a:t>
            </a:r>
            <a:r>
              <a:rPr lang="en-US" sz="2600" dirty="0">
                <a:cs typeface="Arial" panose="020B0604020202020204" pitchFamily="34" charset="0"/>
                <a:hlinkClick r:id="rId2"/>
              </a:rPr>
              <a:t>Five Built In Test Tools Students Should Know (and Use!)</a:t>
            </a:r>
            <a:endParaRPr lang="en-US" sz="2600" dirty="0">
              <a:solidFill>
                <a:schemeClr val="tx1"/>
              </a:solidFill>
              <a:cs typeface="Arial" panose="020B0604020202020204" pitchFamily="34" charset="0"/>
            </a:endParaRPr>
          </a:p>
          <a:p>
            <a:endParaRPr lang="en-US" dirty="0">
              <a:solidFill>
                <a:schemeClr val="tx1"/>
              </a:solidFill>
            </a:endParaRPr>
          </a:p>
        </p:txBody>
      </p:sp>
    </p:spTree>
    <p:extLst>
      <p:ext uri="{BB962C8B-B14F-4D97-AF65-F5344CB8AC3E}">
        <p14:creationId xmlns:p14="http://schemas.microsoft.com/office/powerpoint/2010/main" val="26498364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463040"/>
          </a:xfrm>
          <a:solidFill>
            <a:srgbClr val="5B9BD5"/>
          </a:solidFill>
        </p:spPr>
        <p:txBody>
          <a:bodyPr>
            <a:normAutofit/>
          </a:bodyPr>
          <a:lstStyle/>
          <a:p>
            <a:pPr algn="ctr"/>
            <a:r>
              <a:rPr lang="en-US" sz="3600" b="1" dirty="0">
                <a:solidFill>
                  <a:schemeClr val="bg1"/>
                </a:solidFill>
              </a:rPr>
              <a:t>Who is </a:t>
            </a:r>
            <a:r>
              <a:rPr lang="en-US" sz="3600" b="1" dirty="0" smtClean="0">
                <a:solidFill>
                  <a:schemeClr val="bg1"/>
                </a:solidFill>
              </a:rPr>
              <a:t>Eligible for Designated </a:t>
            </a:r>
            <a:r>
              <a:rPr lang="en-US" sz="3600" dirty="0">
                <a:solidFill>
                  <a:schemeClr val="bg1"/>
                </a:solidFill>
              </a:rPr>
              <a:t>S</a:t>
            </a:r>
            <a:r>
              <a:rPr lang="en-US" sz="3600" b="1" dirty="0" smtClean="0">
                <a:solidFill>
                  <a:schemeClr val="bg1"/>
                </a:solidFill>
              </a:rPr>
              <a:t>upports</a:t>
            </a:r>
            <a:r>
              <a:rPr lang="en-US" sz="3600" b="1" dirty="0">
                <a:solidFill>
                  <a:schemeClr val="bg1"/>
                </a:solidFill>
              </a:rPr>
              <a:t>?</a:t>
            </a:r>
          </a:p>
        </p:txBody>
      </p:sp>
      <p:sp>
        <p:nvSpPr>
          <p:cNvPr id="3" name="Text Placeholder 2"/>
          <p:cNvSpPr>
            <a:spLocks noGrp="1"/>
          </p:cNvSpPr>
          <p:nvPr>
            <p:ph type="body" idx="1"/>
          </p:nvPr>
        </p:nvSpPr>
        <p:spPr>
          <a:xfrm>
            <a:off x="628650" y="1570075"/>
            <a:ext cx="7886700" cy="4870450"/>
          </a:xfrm>
        </p:spPr>
        <p:txBody>
          <a:bodyPr>
            <a:normAutofit fontScale="92500" lnSpcReduction="20000"/>
          </a:bodyPr>
          <a:lstStyle/>
          <a:p>
            <a:pPr marL="342900" indent="-342900">
              <a:buFont typeface="Arial" panose="020B0604020202020204" pitchFamily="34" charset="0"/>
              <a:buChar char="•"/>
            </a:pPr>
            <a:r>
              <a:rPr lang="en-US" sz="2800" dirty="0" smtClean="0">
                <a:solidFill>
                  <a:schemeClr val="tx1"/>
                </a:solidFill>
              </a:rPr>
              <a:t>embedded </a:t>
            </a:r>
            <a:r>
              <a:rPr lang="en-US" sz="2800" dirty="0">
                <a:solidFill>
                  <a:schemeClr val="tx1"/>
                </a:solidFill>
              </a:rPr>
              <a:t>accessibility features </a:t>
            </a:r>
            <a:r>
              <a:rPr lang="en-US" sz="2800" b="1" dirty="0">
                <a:solidFill>
                  <a:schemeClr val="tx1"/>
                </a:solidFill>
              </a:rPr>
              <a:t>available to ANY student for whom the need has been indicated by an educator/parent/guardian and student </a:t>
            </a:r>
            <a:r>
              <a:rPr lang="en-US" sz="2800" dirty="0">
                <a:solidFill>
                  <a:schemeClr val="tx1"/>
                </a:solidFill>
              </a:rPr>
              <a:t>(e.g., streamline, text-to-speech of items, print size)</a:t>
            </a:r>
          </a:p>
          <a:p>
            <a:pPr marL="342900" indent="-342900">
              <a:buFont typeface="Arial" panose="020B0604020202020204" pitchFamily="34" charset="0"/>
              <a:buChar char="•"/>
            </a:pPr>
            <a:r>
              <a:rPr lang="en-US" sz="2800" dirty="0">
                <a:solidFill>
                  <a:schemeClr val="tx1"/>
                </a:solidFill>
              </a:rPr>
              <a:t>selected supports should be consistently used in the student’s instructional setting</a:t>
            </a:r>
          </a:p>
          <a:p>
            <a:pPr marL="342900" indent="-342900">
              <a:buFont typeface="Arial" panose="020B0604020202020204" pitchFamily="34" charset="0"/>
              <a:buChar char="•"/>
            </a:pPr>
            <a:r>
              <a:rPr lang="en-US" sz="2800" dirty="0">
                <a:solidFill>
                  <a:schemeClr val="tx1"/>
                </a:solidFill>
              </a:rPr>
              <a:t>non-embedded designated supports can be provided by the test examiner (e.g., read aloud of test items, simplified test directions)</a:t>
            </a:r>
          </a:p>
          <a:p>
            <a:pPr marL="342900" indent="-342900">
              <a:buFont typeface="Arial" panose="020B0604020202020204" pitchFamily="34" charset="0"/>
              <a:buChar char="•"/>
            </a:pPr>
            <a:r>
              <a:rPr lang="en-US" sz="2800" dirty="0">
                <a:solidFill>
                  <a:schemeClr val="tx1"/>
                </a:solidFill>
              </a:rPr>
              <a:t>must be activated in TIDE</a:t>
            </a:r>
          </a:p>
          <a:p>
            <a:pPr marL="342900" indent="-342900">
              <a:buFont typeface="Arial" panose="020B0604020202020204" pitchFamily="34" charset="0"/>
              <a:buChar char="•"/>
            </a:pPr>
            <a:r>
              <a:rPr lang="en-US" sz="2800" dirty="0">
                <a:solidFill>
                  <a:schemeClr val="tx1"/>
                </a:solidFill>
              </a:rPr>
              <a:t>provide opportunities for students to practice</a:t>
            </a:r>
            <a:r>
              <a:rPr lang="en-US" sz="2800" dirty="0">
                <a:solidFill>
                  <a:srgbClr val="FF0000"/>
                </a:solidFill>
              </a:rPr>
              <a:t> </a:t>
            </a:r>
            <a:r>
              <a:rPr lang="en-US" sz="2800" dirty="0">
                <a:solidFill>
                  <a:schemeClr val="tx1"/>
                </a:solidFill>
              </a:rPr>
              <a:t>using tools and designated supports using </a:t>
            </a:r>
            <a:r>
              <a:rPr lang="en-US" sz="2800" dirty="0">
                <a:solidFill>
                  <a:schemeClr val="tx1"/>
                </a:solidFill>
                <a:hlinkClick r:id="rId2"/>
              </a:rPr>
              <a:t>Practice Tests</a:t>
            </a:r>
            <a:endParaRPr lang="en-US" sz="2800"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3190276265"/>
      </p:ext>
    </p:extLst>
  </p:cSld>
  <p:clrMapOvr>
    <a:masterClrMapping/>
  </p:clrMapOvr>
  <p:timing>
    <p:tnLst>
      <p:par>
        <p:cTn id="1" dur="indefinite" restart="never" nodeType="tmRoot"/>
      </p:par>
    </p:tnLst>
  </p:timing>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80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81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82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88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Adobe Garamond Pro Bold"/>
        <a:ea typeface=""/>
        <a:cs typeface=""/>
      </a:majorFont>
      <a:minorFont>
        <a:latin typeface="Adobe Garamon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5_Office Theme">
  <a:themeElements>
    <a:clrScheme name="Smarter Balanced Colors">
      <a:dk1>
        <a:srgbClr val="63666A"/>
      </a:dk1>
      <a:lt1>
        <a:srgbClr val="FFFFFF"/>
      </a:lt1>
      <a:dk2>
        <a:srgbClr val="000000"/>
      </a:dk2>
      <a:lt2>
        <a:srgbClr val="0085AD"/>
      </a:lt2>
      <a:accent1>
        <a:srgbClr val="43B02A"/>
      </a:accent1>
      <a:accent2>
        <a:srgbClr val="84BD00"/>
      </a:accent2>
      <a:accent3>
        <a:srgbClr val="00B5E2"/>
      </a:accent3>
      <a:accent4>
        <a:srgbClr val="006298"/>
      </a:accent4>
      <a:accent5>
        <a:srgbClr val="8A1538"/>
      </a:accent5>
      <a:accent6>
        <a:srgbClr val="63666A"/>
      </a:accent6>
      <a:hlink>
        <a:srgbClr val="0085AD"/>
      </a:hlink>
      <a:folHlink>
        <a:srgbClr val="8A15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3_Office Theme">
  <a:themeElements>
    <a:clrScheme name="Smarter Balanced Colors">
      <a:dk1>
        <a:srgbClr val="63666A"/>
      </a:dk1>
      <a:lt1>
        <a:srgbClr val="FFFFFF"/>
      </a:lt1>
      <a:dk2>
        <a:srgbClr val="000000"/>
      </a:dk2>
      <a:lt2>
        <a:srgbClr val="0085AD"/>
      </a:lt2>
      <a:accent1>
        <a:srgbClr val="43B02A"/>
      </a:accent1>
      <a:accent2>
        <a:srgbClr val="84BD00"/>
      </a:accent2>
      <a:accent3>
        <a:srgbClr val="00B5E2"/>
      </a:accent3>
      <a:accent4>
        <a:srgbClr val="006298"/>
      </a:accent4>
      <a:accent5>
        <a:srgbClr val="8A1538"/>
      </a:accent5>
      <a:accent6>
        <a:srgbClr val="63666A"/>
      </a:accent6>
      <a:hlink>
        <a:srgbClr val="0085AD"/>
      </a:hlink>
      <a:folHlink>
        <a:srgbClr val="8A15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4_Office Theme">
  <a:themeElements>
    <a:clrScheme name="Smarter Balanced Colors">
      <a:dk1>
        <a:srgbClr val="63666A"/>
      </a:dk1>
      <a:lt1>
        <a:srgbClr val="FFFFFF"/>
      </a:lt1>
      <a:dk2>
        <a:srgbClr val="000000"/>
      </a:dk2>
      <a:lt2>
        <a:srgbClr val="0085AD"/>
      </a:lt2>
      <a:accent1>
        <a:srgbClr val="43B02A"/>
      </a:accent1>
      <a:accent2>
        <a:srgbClr val="84BD00"/>
      </a:accent2>
      <a:accent3>
        <a:srgbClr val="00B5E2"/>
      </a:accent3>
      <a:accent4>
        <a:srgbClr val="006298"/>
      </a:accent4>
      <a:accent5>
        <a:srgbClr val="8A1538"/>
      </a:accent5>
      <a:accent6>
        <a:srgbClr val="63666A"/>
      </a:accent6>
      <a:hlink>
        <a:srgbClr val="0085AD"/>
      </a:hlink>
      <a:folHlink>
        <a:srgbClr val="8A15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1862A7241CD5C4BB9A49AEC91EB145E" ma:contentTypeVersion="12" ma:contentTypeDescription="Create a new document." ma:contentTypeScope="" ma:versionID="45bb34569d17e004d32ce0dadaed16f3">
  <xsd:schema xmlns:xsd="http://www.w3.org/2001/XMLSchema" xmlns:xs="http://www.w3.org/2001/XMLSchema" xmlns:p="http://schemas.microsoft.com/office/2006/metadata/properties" xmlns:ns1="http://schemas.microsoft.com/sharepoint/v3" xmlns:ns3="c867d1a5-5827-4927-b797-91c0fe867b8f" xmlns:ns4="26e7f4b6-3714-4cf5-b0ae-a47b16f23eba" targetNamespace="http://schemas.microsoft.com/office/2006/metadata/properties" ma:root="true" ma:fieldsID="9663bd6d139d04615e4ad8748eeed31c" ns1:_="" ns3:_="" ns4:_="">
    <xsd:import namespace="http://schemas.microsoft.com/sharepoint/v3"/>
    <xsd:import namespace="c867d1a5-5827-4927-b797-91c0fe867b8f"/>
    <xsd:import namespace="26e7f4b6-3714-4cf5-b0ae-a47b16f23eba"/>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1:_ip_UnifiedCompliancePolicyProperties" minOccurs="0"/>
                <xsd:element ref="ns1:_ip_UnifiedCompliancePolicyUIAction" minOccurs="0"/>
                <xsd:element ref="ns3:MediaServiceAutoTags" minOccurs="0"/>
                <xsd:element ref="ns3:MediaServiceGenerationTime" minOccurs="0"/>
                <xsd:element ref="ns3:MediaServiceEventHashCode"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67d1a5-5827-4927-b797-91c0fe867b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6e7f4b6-3714-4cf5-b0ae-a47b16f23eb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5A027E-308D-4ACC-AD0D-31CF50BF458D}">
  <ds:schemaRefs>
    <ds:schemaRef ds:uri="http://schemas.microsoft.com/sharepoint/v3/contenttype/forms"/>
  </ds:schemaRefs>
</ds:datastoreItem>
</file>

<file path=customXml/itemProps2.xml><?xml version="1.0" encoding="utf-8"?>
<ds:datastoreItem xmlns:ds="http://schemas.openxmlformats.org/officeDocument/2006/customXml" ds:itemID="{120397A9-8796-4DE5-86FA-1AFD095DD307}">
  <ds:schemaRefs>
    <ds:schemaRef ds:uri="http://purl.org/dc/dcmitype/"/>
    <ds:schemaRef ds:uri="http://schemas.microsoft.com/office/2006/documentManagement/types"/>
    <ds:schemaRef ds:uri="http://purl.org/dc/elements/1.1/"/>
    <ds:schemaRef ds:uri="http://schemas.microsoft.com/office/2006/metadata/properties"/>
    <ds:schemaRef ds:uri="c867d1a5-5827-4927-b797-91c0fe867b8f"/>
    <ds:schemaRef ds:uri="http://schemas.microsoft.com/sharepoint/v3"/>
    <ds:schemaRef ds:uri="http://purl.org/dc/terms/"/>
    <ds:schemaRef ds:uri="http://schemas.openxmlformats.org/package/2006/metadata/core-properties"/>
    <ds:schemaRef ds:uri="http://schemas.microsoft.com/office/infopath/2007/PartnerControls"/>
    <ds:schemaRef ds:uri="26e7f4b6-3714-4cf5-b0ae-a47b16f23eba"/>
    <ds:schemaRef ds:uri="http://www.w3.org/XML/1998/namespace"/>
  </ds:schemaRefs>
</ds:datastoreItem>
</file>

<file path=customXml/itemProps3.xml><?xml version="1.0" encoding="utf-8"?>
<ds:datastoreItem xmlns:ds="http://schemas.openxmlformats.org/officeDocument/2006/customXml" ds:itemID="{DF8EACA7-6FF1-4E87-B7F7-7637302087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867d1a5-5827-4927-b797-91c0fe867b8f"/>
    <ds:schemaRef ds:uri="26e7f4b6-3714-4cf5-b0ae-a47b16f23e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TEMPLATE</Template>
  <TotalTime>24708</TotalTime>
  <Words>5598</Words>
  <Application>Microsoft Office PowerPoint</Application>
  <PresentationFormat>On-screen Show (4:3)</PresentationFormat>
  <Paragraphs>544</Paragraphs>
  <Slides>49</Slides>
  <Notes>45</Notes>
  <HiddenSlides>0</HiddenSlides>
  <MMClips>0</MMClips>
  <ScaleCrop>false</ScaleCrop>
  <HeadingPairs>
    <vt:vector size="6" baseType="variant">
      <vt:variant>
        <vt:lpstr>Fonts Used</vt:lpstr>
      </vt:variant>
      <vt:variant>
        <vt:i4>15</vt:i4>
      </vt:variant>
      <vt:variant>
        <vt:lpstr>Theme</vt:lpstr>
      </vt:variant>
      <vt:variant>
        <vt:i4>15</vt:i4>
      </vt:variant>
      <vt:variant>
        <vt:lpstr>Slide Titles</vt:lpstr>
      </vt:variant>
      <vt:variant>
        <vt:i4>49</vt:i4>
      </vt:variant>
    </vt:vector>
  </HeadingPairs>
  <TitlesOfParts>
    <vt:vector size="79" baseType="lpstr">
      <vt:lpstr>ＭＳ Ｐゴシック</vt:lpstr>
      <vt:lpstr>Adobe Garamond Pro</vt:lpstr>
      <vt:lpstr>Adobe Garamond Pro Bold</vt:lpstr>
      <vt:lpstr>Arial</vt:lpstr>
      <vt:lpstr>Arial Black</vt:lpstr>
      <vt:lpstr>Arial Narrow</vt:lpstr>
      <vt:lpstr>Calibri</vt:lpstr>
      <vt:lpstr>Calibri Light</vt:lpstr>
      <vt:lpstr>Courier New</vt:lpstr>
      <vt:lpstr>Franklin Gothic Book</vt:lpstr>
      <vt:lpstr>Franklin Gothic Demi</vt:lpstr>
      <vt:lpstr>FranklinGothic</vt:lpstr>
      <vt:lpstr>Helvetica</vt:lpstr>
      <vt:lpstr>Times New Roman</vt:lpstr>
      <vt:lpstr>Wingdings</vt:lpstr>
      <vt:lpstr>2_Custom Design</vt:lpstr>
      <vt:lpstr>TEMPLATE</vt:lpstr>
      <vt:lpstr>15_Office Theme</vt:lpstr>
      <vt:lpstr>13_Office Theme</vt:lpstr>
      <vt:lpstr>14_Office Theme</vt:lpstr>
      <vt:lpstr>Basic</vt:lpstr>
      <vt:lpstr>Custom Design</vt:lpstr>
      <vt:lpstr>1_Custom Design</vt:lpstr>
      <vt:lpstr>1_Basic</vt:lpstr>
      <vt:lpstr>80_Basic</vt:lpstr>
      <vt:lpstr>81_Basic</vt:lpstr>
      <vt:lpstr>82_Basic</vt:lpstr>
      <vt:lpstr>3_Custom Design</vt:lpstr>
      <vt:lpstr>4_Custom Design</vt:lpstr>
      <vt:lpstr>88_Basic</vt:lpstr>
      <vt:lpstr>District Administrator’s  Special Populations Workshop Attendee Reminders</vt:lpstr>
      <vt:lpstr>PowerPoint Presentation</vt:lpstr>
      <vt:lpstr>CSDE Assessment Staff -  Contact Information</vt:lpstr>
      <vt:lpstr>Presentation Overview</vt:lpstr>
      <vt:lpstr>2021 Calendar for Special Considerations</vt:lpstr>
      <vt:lpstr>Who Participates in Testing?</vt:lpstr>
      <vt:lpstr>Who Is Eligible for Supports and Accommodations?</vt:lpstr>
      <vt:lpstr>Who is Eligible for Universal Tools?</vt:lpstr>
      <vt:lpstr>Who is Eligible for Designated Supports?</vt:lpstr>
      <vt:lpstr>Who is Eligible for Test Accommodations?</vt:lpstr>
      <vt:lpstr>Accommodation Eligibility</vt:lpstr>
      <vt:lpstr>PowerPoint Presentation</vt:lpstr>
      <vt:lpstr>Provide Students with Opportunities to Practice</vt:lpstr>
      <vt:lpstr>What’s New for  2021?</vt:lpstr>
      <vt:lpstr>What is New in 2021?</vt:lpstr>
      <vt:lpstr>Speech-to-Text</vt:lpstr>
      <vt:lpstr>Speech-to-Text</vt:lpstr>
      <vt:lpstr>Multiple Selections for the  Embedded Translation Glossary- Math</vt:lpstr>
      <vt:lpstr>How do I Order Large Print or Braille Test Materials?</vt:lpstr>
      <vt:lpstr>Ordering Paper Materials in TIDE</vt:lpstr>
      <vt:lpstr>PowerPoint Presentation</vt:lpstr>
      <vt:lpstr>PowerPoint Presentation</vt:lpstr>
      <vt:lpstr>  The Connecticut Alternate Assessment System for Eligible Students with Significant Cognitive Disabilities</vt:lpstr>
      <vt:lpstr>PowerPoint Presentation</vt:lpstr>
      <vt:lpstr>PowerPoint Presentation</vt:lpstr>
      <vt:lpstr>PowerPoint Presentation</vt:lpstr>
      <vt:lpstr>PowerPoint Presentation</vt:lpstr>
      <vt:lpstr>PowerPoint Presentation</vt:lpstr>
      <vt:lpstr>Resources to Support the Eligibility of the Alternate Assessment System</vt:lpstr>
      <vt:lpstr>2021 Calendar for Alternate Assessments</vt:lpstr>
      <vt:lpstr>PowerPoint Presentation</vt:lpstr>
      <vt:lpstr>PowerPoint Presentation</vt:lpstr>
      <vt:lpstr>PowerPoint Presentation</vt:lpstr>
      <vt:lpstr>PowerPoint Presentation</vt:lpstr>
      <vt:lpstr>Data Entry Interface (DEI)</vt:lpstr>
      <vt:lpstr>Data Entry Interface (DEI)</vt:lpstr>
      <vt:lpstr>Alternate Assessment System Training Requirements</vt:lpstr>
      <vt:lpstr>PowerPoint Presentation</vt:lpstr>
      <vt:lpstr>Monitoring Submissions</vt:lpstr>
      <vt:lpstr>PowerPoint Presentation</vt:lpstr>
      <vt:lpstr>PowerPoint Presentation</vt:lpstr>
      <vt:lpstr>PowerPoint Presentation</vt:lpstr>
      <vt:lpstr>PowerPoint Presentation</vt:lpstr>
      <vt:lpstr>2020 - 21 Assessment Office Hours*</vt:lpstr>
      <vt:lpstr>Remote Testing for Smarter Balanced and NGSS Assessments</vt:lpstr>
      <vt:lpstr>Is There a Remote Proctoring Option for CTAS and CTAA?   </vt:lpstr>
      <vt:lpstr>Resources/Trainings Prior to the  Remote Summative Administration?</vt:lpstr>
      <vt:lpstr>Questions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W2K</dc:creator>
  <cp:lastModifiedBy>Ducharme, Deirdre</cp:lastModifiedBy>
  <cp:revision>1364</cp:revision>
  <cp:lastPrinted>2018-01-11T20:40:10Z</cp:lastPrinted>
  <dcterms:created xsi:type="dcterms:W3CDTF">2012-07-27T12:30:50Z</dcterms:created>
  <dcterms:modified xsi:type="dcterms:W3CDTF">2021-01-20T21:31:59Z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0x010100E1862A7241CD5C4BB9A49AEC91EB145E</vt:lpwstr>
  </property>
</Properties>
</file>